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1377" r:id="rId2"/>
    <p:sldId id="952" r:id="rId3"/>
    <p:sldId id="953" r:id="rId4"/>
    <p:sldId id="283" r:id="rId5"/>
    <p:sldId id="1148" r:id="rId6"/>
    <p:sldId id="1422" r:id="rId7"/>
    <p:sldId id="1423" r:id="rId8"/>
    <p:sldId id="1424" r:id="rId9"/>
    <p:sldId id="1146" r:id="rId10"/>
    <p:sldId id="1371" r:id="rId11"/>
    <p:sldId id="1382" r:id="rId12"/>
    <p:sldId id="1155" r:id="rId13"/>
    <p:sldId id="1393" r:id="rId14"/>
    <p:sldId id="1372" r:id="rId15"/>
    <p:sldId id="1378" r:id="rId16"/>
    <p:sldId id="1379" r:id="rId17"/>
    <p:sldId id="1426" r:id="rId18"/>
    <p:sldId id="128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E3F3"/>
    <a:srgbClr val="D4D2F7"/>
    <a:srgbClr val="F8CBAD"/>
    <a:srgbClr val="FF5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414" autoAdjust="0"/>
    <p:restoredTop sz="93447" autoAdjust="0"/>
  </p:normalViewPr>
  <p:slideViewPr>
    <p:cSldViewPr snapToGrid="0">
      <p:cViewPr varScale="1">
        <p:scale>
          <a:sx n="63" d="100"/>
          <a:sy n="63" d="100"/>
        </p:scale>
        <p:origin x="520"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1AC20-CF79-6BDA-DBBB-1D9B43AC289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4600224-735B-B1CD-9433-ECC741D623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08A28DE-3B35-3E27-D80B-8C1E4BC1F9A8}"/>
              </a:ext>
            </a:extLst>
          </p:cNvPr>
          <p:cNvSpPr>
            <a:spLocks noGrp="1"/>
          </p:cNvSpPr>
          <p:nvPr>
            <p:ph type="dt" sz="half" idx="10"/>
          </p:nvPr>
        </p:nvSpPr>
        <p:spPr/>
        <p:txBody>
          <a:bodyPr/>
          <a:lstStyle/>
          <a:p>
            <a:fld id="{F60CF25B-CE66-493D-9BAA-951A62D1F0C8}" type="datetimeFigureOut">
              <a:rPr lang="en-GB" smtClean="0"/>
              <a:t>03/04/2026</a:t>
            </a:fld>
            <a:endParaRPr lang="en-GB"/>
          </a:p>
        </p:txBody>
      </p:sp>
      <p:sp>
        <p:nvSpPr>
          <p:cNvPr id="5" name="Footer Placeholder 4">
            <a:extLst>
              <a:ext uri="{FF2B5EF4-FFF2-40B4-BE49-F238E27FC236}">
                <a16:creationId xmlns:a16="http://schemas.microsoft.com/office/drawing/2014/main" id="{E45E7141-47FF-B4E1-4798-9B7D92E3FBB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0DA701B-32C7-4E30-1A87-D9D6E2A0E9DE}"/>
              </a:ext>
            </a:extLst>
          </p:cNvPr>
          <p:cNvSpPr>
            <a:spLocks noGrp="1"/>
          </p:cNvSpPr>
          <p:nvPr>
            <p:ph type="sldNum" sz="quarter" idx="12"/>
          </p:nvPr>
        </p:nvSpPr>
        <p:spPr/>
        <p:txBody>
          <a:bodyPr/>
          <a:lstStyle/>
          <a:p>
            <a:fld id="{54BC45DA-8792-4D63-B18C-8D6A14D4460B}" type="slidenum">
              <a:rPr lang="en-GB" smtClean="0"/>
              <a:t>‹#›</a:t>
            </a:fld>
            <a:endParaRPr lang="en-GB"/>
          </a:p>
        </p:txBody>
      </p:sp>
    </p:spTree>
    <p:extLst>
      <p:ext uri="{BB962C8B-B14F-4D97-AF65-F5344CB8AC3E}">
        <p14:creationId xmlns:p14="http://schemas.microsoft.com/office/powerpoint/2010/main" val="31044559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7CA0F-1538-AB09-B1B3-D6EB3F1304E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29AA681-17B1-AD64-27AB-C49424A5220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8051ECB-527B-49A9-9BF9-866FC8D2AF10}"/>
              </a:ext>
            </a:extLst>
          </p:cNvPr>
          <p:cNvSpPr>
            <a:spLocks noGrp="1"/>
          </p:cNvSpPr>
          <p:nvPr>
            <p:ph type="dt" sz="half" idx="10"/>
          </p:nvPr>
        </p:nvSpPr>
        <p:spPr/>
        <p:txBody>
          <a:bodyPr/>
          <a:lstStyle/>
          <a:p>
            <a:fld id="{F60CF25B-CE66-493D-9BAA-951A62D1F0C8}" type="datetimeFigureOut">
              <a:rPr lang="en-GB" smtClean="0"/>
              <a:t>03/04/2026</a:t>
            </a:fld>
            <a:endParaRPr lang="en-GB"/>
          </a:p>
        </p:txBody>
      </p:sp>
      <p:sp>
        <p:nvSpPr>
          <p:cNvPr id="5" name="Footer Placeholder 4">
            <a:extLst>
              <a:ext uri="{FF2B5EF4-FFF2-40B4-BE49-F238E27FC236}">
                <a16:creationId xmlns:a16="http://schemas.microsoft.com/office/drawing/2014/main" id="{302A63A3-A43C-C6E9-9B03-5AE01852EEF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7485D95-C0F6-CEE3-7002-90B7241C8D57}"/>
              </a:ext>
            </a:extLst>
          </p:cNvPr>
          <p:cNvSpPr>
            <a:spLocks noGrp="1"/>
          </p:cNvSpPr>
          <p:nvPr>
            <p:ph type="sldNum" sz="quarter" idx="12"/>
          </p:nvPr>
        </p:nvSpPr>
        <p:spPr/>
        <p:txBody>
          <a:bodyPr/>
          <a:lstStyle/>
          <a:p>
            <a:fld id="{54BC45DA-8792-4D63-B18C-8D6A14D4460B}" type="slidenum">
              <a:rPr lang="en-GB" smtClean="0"/>
              <a:t>‹#›</a:t>
            </a:fld>
            <a:endParaRPr lang="en-GB"/>
          </a:p>
        </p:txBody>
      </p:sp>
    </p:spTree>
    <p:extLst>
      <p:ext uri="{BB962C8B-B14F-4D97-AF65-F5344CB8AC3E}">
        <p14:creationId xmlns:p14="http://schemas.microsoft.com/office/powerpoint/2010/main" val="22490723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BE258C5-526B-29E7-63D6-D5AA68ACC0F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CC82743-1D27-27F1-154F-6E49553CB80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11BA44E-1AF6-E686-E2DC-42449E4FD598}"/>
              </a:ext>
            </a:extLst>
          </p:cNvPr>
          <p:cNvSpPr>
            <a:spLocks noGrp="1"/>
          </p:cNvSpPr>
          <p:nvPr>
            <p:ph type="dt" sz="half" idx="10"/>
          </p:nvPr>
        </p:nvSpPr>
        <p:spPr/>
        <p:txBody>
          <a:bodyPr/>
          <a:lstStyle/>
          <a:p>
            <a:fld id="{F60CF25B-CE66-493D-9BAA-951A62D1F0C8}" type="datetimeFigureOut">
              <a:rPr lang="en-GB" smtClean="0"/>
              <a:t>03/04/2026</a:t>
            </a:fld>
            <a:endParaRPr lang="en-GB"/>
          </a:p>
        </p:txBody>
      </p:sp>
      <p:sp>
        <p:nvSpPr>
          <p:cNvPr id="5" name="Footer Placeholder 4">
            <a:extLst>
              <a:ext uri="{FF2B5EF4-FFF2-40B4-BE49-F238E27FC236}">
                <a16:creationId xmlns:a16="http://schemas.microsoft.com/office/drawing/2014/main" id="{17E2B0FF-84D7-28BA-FE07-A487F6ED725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BD046C2-AADC-CAA1-06B1-33CF37EEAACF}"/>
              </a:ext>
            </a:extLst>
          </p:cNvPr>
          <p:cNvSpPr>
            <a:spLocks noGrp="1"/>
          </p:cNvSpPr>
          <p:nvPr>
            <p:ph type="sldNum" sz="quarter" idx="12"/>
          </p:nvPr>
        </p:nvSpPr>
        <p:spPr/>
        <p:txBody>
          <a:bodyPr/>
          <a:lstStyle/>
          <a:p>
            <a:fld id="{54BC45DA-8792-4D63-B18C-8D6A14D4460B}" type="slidenum">
              <a:rPr lang="en-GB" smtClean="0"/>
              <a:t>‹#›</a:t>
            </a:fld>
            <a:endParaRPr lang="en-GB"/>
          </a:p>
        </p:txBody>
      </p:sp>
    </p:spTree>
    <p:extLst>
      <p:ext uri="{BB962C8B-B14F-4D97-AF65-F5344CB8AC3E}">
        <p14:creationId xmlns:p14="http://schemas.microsoft.com/office/powerpoint/2010/main" val="2423229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8F057-1E9F-9068-7B56-3F47AA2A280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FD80DDD-E2D4-1B09-5B19-CD6989654A4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3A80B6C-9D60-42CD-65B6-760A77AE0558}"/>
              </a:ext>
            </a:extLst>
          </p:cNvPr>
          <p:cNvSpPr>
            <a:spLocks noGrp="1"/>
          </p:cNvSpPr>
          <p:nvPr>
            <p:ph type="dt" sz="half" idx="10"/>
          </p:nvPr>
        </p:nvSpPr>
        <p:spPr/>
        <p:txBody>
          <a:bodyPr/>
          <a:lstStyle/>
          <a:p>
            <a:fld id="{F60CF25B-CE66-493D-9BAA-951A62D1F0C8}" type="datetimeFigureOut">
              <a:rPr lang="en-GB" smtClean="0"/>
              <a:t>03/04/2026</a:t>
            </a:fld>
            <a:endParaRPr lang="en-GB"/>
          </a:p>
        </p:txBody>
      </p:sp>
      <p:sp>
        <p:nvSpPr>
          <p:cNvPr id="5" name="Footer Placeholder 4">
            <a:extLst>
              <a:ext uri="{FF2B5EF4-FFF2-40B4-BE49-F238E27FC236}">
                <a16:creationId xmlns:a16="http://schemas.microsoft.com/office/drawing/2014/main" id="{4806AC9C-11F7-E166-BA76-A6CC6249EB1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86A606E-207D-3653-AD96-C96CD7BF13D0}"/>
              </a:ext>
            </a:extLst>
          </p:cNvPr>
          <p:cNvSpPr>
            <a:spLocks noGrp="1"/>
          </p:cNvSpPr>
          <p:nvPr>
            <p:ph type="sldNum" sz="quarter" idx="12"/>
          </p:nvPr>
        </p:nvSpPr>
        <p:spPr/>
        <p:txBody>
          <a:bodyPr/>
          <a:lstStyle/>
          <a:p>
            <a:fld id="{54BC45DA-8792-4D63-B18C-8D6A14D4460B}" type="slidenum">
              <a:rPr lang="en-GB" smtClean="0"/>
              <a:t>‹#›</a:t>
            </a:fld>
            <a:endParaRPr lang="en-GB"/>
          </a:p>
        </p:txBody>
      </p:sp>
    </p:spTree>
    <p:extLst>
      <p:ext uri="{BB962C8B-B14F-4D97-AF65-F5344CB8AC3E}">
        <p14:creationId xmlns:p14="http://schemas.microsoft.com/office/powerpoint/2010/main" val="4061508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8A4E4-D56D-0554-CDBB-106ECEFF112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22ACAB8-DF0A-D467-B044-0DA4D3E8DF1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E3DFBF4-7309-7175-951A-357935F9EFAA}"/>
              </a:ext>
            </a:extLst>
          </p:cNvPr>
          <p:cNvSpPr>
            <a:spLocks noGrp="1"/>
          </p:cNvSpPr>
          <p:nvPr>
            <p:ph type="dt" sz="half" idx="10"/>
          </p:nvPr>
        </p:nvSpPr>
        <p:spPr/>
        <p:txBody>
          <a:bodyPr/>
          <a:lstStyle/>
          <a:p>
            <a:fld id="{F60CF25B-CE66-493D-9BAA-951A62D1F0C8}" type="datetimeFigureOut">
              <a:rPr lang="en-GB" smtClean="0"/>
              <a:t>03/04/2026</a:t>
            </a:fld>
            <a:endParaRPr lang="en-GB"/>
          </a:p>
        </p:txBody>
      </p:sp>
      <p:sp>
        <p:nvSpPr>
          <p:cNvPr id="5" name="Footer Placeholder 4">
            <a:extLst>
              <a:ext uri="{FF2B5EF4-FFF2-40B4-BE49-F238E27FC236}">
                <a16:creationId xmlns:a16="http://schemas.microsoft.com/office/drawing/2014/main" id="{7BA91C63-9BD0-5563-7140-1EB9435AE4F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1D46D86-D2AE-CD25-9A53-F25F6DFCCA90}"/>
              </a:ext>
            </a:extLst>
          </p:cNvPr>
          <p:cNvSpPr>
            <a:spLocks noGrp="1"/>
          </p:cNvSpPr>
          <p:nvPr>
            <p:ph type="sldNum" sz="quarter" idx="12"/>
          </p:nvPr>
        </p:nvSpPr>
        <p:spPr/>
        <p:txBody>
          <a:bodyPr/>
          <a:lstStyle/>
          <a:p>
            <a:fld id="{54BC45DA-8792-4D63-B18C-8D6A14D4460B}" type="slidenum">
              <a:rPr lang="en-GB" smtClean="0"/>
              <a:t>‹#›</a:t>
            </a:fld>
            <a:endParaRPr lang="en-GB"/>
          </a:p>
        </p:txBody>
      </p:sp>
    </p:spTree>
    <p:extLst>
      <p:ext uri="{BB962C8B-B14F-4D97-AF65-F5344CB8AC3E}">
        <p14:creationId xmlns:p14="http://schemas.microsoft.com/office/powerpoint/2010/main" val="778122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91107-DA47-A22E-E3B8-94849C28930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5F0BAE6-B475-ABA6-8E26-3A188B253CB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AB9EBEA-4953-B624-D419-074774E1169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D2F6704-5A78-C7F3-7368-BABB436493F5}"/>
              </a:ext>
            </a:extLst>
          </p:cNvPr>
          <p:cNvSpPr>
            <a:spLocks noGrp="1"/>
          </p:cNvSpPr>
          <p:nvPr>
            <p:ph type="dt" sz="half" idx="10"/>
          </p:nvPr>
        </p:nvSpPr>
        <p:spPr/>
        <p:txBody>
          <a:bodyPr/>
          <a:lstStyle/>
          <a:p>
            <a:fld id="{F60CF25B-CE66-493D-9BAA-951A62D1F0C8}" type="datetimeFigureOut">
              <a:rPr lang="en-GB" smtClean="0"/>
              <a:t>03/04/2026</a:t>
            </a:fld>
            <a:endParaRPr lang="en-GB"/>
          </a:p>
        </p:txBody>
      </p:sp>
      <p:sp>
        <p:nvSpPr>
          <p:cNvPr id="6" name="Footer Placeholder 5">
            <a:extLst>
              <a:ext uri="{FF2B5EF4-FFF2-40B4-BE49-F238E27FC236}">
                <a16:creationId xmlns:a16="http://schemas.microsoft.com/office/drawing/2014/main" id="{C07C037C-FA6F-AD12-10DA-296B23E0D1B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8364D69-4327-B976-30AC-999D974D3CE4}"/>
              </a:ext>
            </a:extLst>
          </p:cNvPr>
          <p:cNvSpPr>
            <a:spLocks noGrp="1"/>
          </p:cNvSpPr>
          <p:nvPr>
            <p:ph type="sldNum" sz="quarter" idx="12"/>
          </p:nvPr>
        </p:nvSpPr>
        <p:spPr/>
        <p:txBody>
          <a:bodyPr/>
          <a:lstStyle/>
          <a:p>
            <a:fld id="{54BC45DA-8792-4D63-B18C-8D6A14D4460B}" type="slidenum">
              <a:rPr lang="en-GB" smtClean="0"/>
              <a:t>‹#›</a:t>
            </a:fld>
            <a:endParaRPr lang="en-GB"/>
          </a:p>
        </p:txBody>
      </p:sp>
    </p:spTree>
    <p:extLst>
      <p:ext uri="{BB962C8B-B14F-4D97-AF65-F5344CB8AC3E}">
        <p14:creationId xmlns:p14="http://schemas.microsoft.com/office/powerpoint/2010/main" val="13124630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3712F-127A-6D9E-ED5B-679347713A1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FD0F3B2-C20F-1332-CBF9-3EA608103D6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5F7DF5-39A6-AF2E-FC4A-4C831F56CC4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BD57158-DC9E-C17D-36CA-34B4F89CC9A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A2DBC3E-93C3-170A-2081-EA008CDEA10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17D57B6-FFAD-152A-BB61-96E87D5D8B44}"/>
              </a:ext>
            </a:extLst>
          </p:cNvPr>
          <p:cNvSpPr>
            <a:spLocks noGrp="1"/>
          </p:cNvSpPr>
          <p:nvPr>
            <p:ph type="dt" sz="half" idx="10"/>
          </p:nvPr>
        </p:nvSpPr>
        <p:spPr/>
        <p:txBody>
          <a:bodyPr/>
          <a:lstStyle/>
          <a:p>
            <a:fld id="{F60CF25B-CE66-493D-9BAA-951A62D1F0C8}" type="datetimeFigureOut">
              <a:rPr lang="en-GB" smtClean="0"/>
              <a:t>03/04/2026</a:t>
            </a:fld>
            <a:endParaRPr lang="en-GB"/>
          </a:p>
        </p:txBody>
      </p:sp>
      <p:sp>
        <p:nvSpPr>
          <p:cNvPr id="8" name="Footer Placeholder 7">
            <a:extLst>
              <a:ext uri="{FF2B5EF4-FFF2-40B4-BE49-F238E27FC236}">
                <a16:creationId xmlns:a16="http://schemas.microsoft.com/office/drawing/2014/main" id="{FB102F86-E342-69AA-3991-66E9BBADDCE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6E07916-34DC-FD81-969E-6DE442DB9140}"/>
              </a:ext>
            </a:extLst>
          </p:cNvPr>
          <p:cNvSpPr>
            <a:spLocks noGrp="1"/>
          </p:cNvSpPr>
          <p:nvPr>
            <p:ph type="sldNum" sz="quarter" idx="12"/>
          </p:nvPr>
        </p:nvSpPr>
        <p:spPr/>
        <p:txBody>
          <a:bodyPr/>
          <a:lstStyle/>
          <a:p>
            <a:fld id="{54BC45DA-8792-4D63-B18C-8D6A14D4460B}" type="slidenum">
              <a:rPr lang="en-GB" smtClean="0"/>
              <a:t>‹#›</a:t>
            </a:fld>
            <a:endParaRPr lang="en-GB"/>
          </a:p>
        </p:txBody>
      </p:sp>
    </p:spTree>
    <p:extLst>
      <p:ext uri="{BB962C8B-B14F-4D97-AF65-F5344CB8AC3E}">
        <p14:creationId xmlns:p14="http://schemas.microsoft.com/office/powerpoint/2010/main" val="18814311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EED18-8B5F-0078-92EF-A01C001A5E5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18FAAB4-A8E8-4290-718E-14F64527406E}"/>
              </a:ext>
            </a:extLst>
          </p:cNvPr>
          <p:cNvSpPr>
            <a:spLocks noGrp="1"/>
          </p:cNvSpPr>
          <p:nvPr>
            <p:ph type="dt" sz="half" idx="10"/>
          </p:nvPr>
        </p:nvSpPr>
        <p:spPr/>
        <p:txBody>
          <a:bodyPr/>
          <a:lstStyle/>
          <a:p>
            <a:fld id="{F60CF25B-CE66-493D-9BAA-951A62D1F0C8}" type="datetimeFigureOut">
              <a:rPr lang="en-GB" smtClean="0"/>
              <a:t>03/04/2026</a:t>
            </a:fld>
            <a:endParaRPr lang="en-GB"/>
          </a:p>
        </p:txBody>
      </p:sp>
      <p:sp>
        <p:nvSpPr>
          <p:cNvPr id="4" name="Footer Placeholder 3">
            <a:extLst>
              <a:ext uri="{FF2B5EF4-FFF2-40B4-BE49-F238E27FC236}">
                <a16:creationId xmlns:a16="http://schemas.microsoft.com/office/drawing/2014/main" id="{E0C8AB32-CA0D-ABB8-792E-7D2DCE8DBFB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D184574-CFD7-6F9A-AC98-BB2AC4F510C1}"/>
              </a:ext>
            </a:extLst>
          </p:cNvPr>
          <p:cNvSpPr>
            <a:spLocks noGrp="1"/>
          </p:cNvSpPr>
          <p:nvPr>
            <p:ph type="sldNum" sz="quarter" idx="12"/>
          </p:nvPr>
        </p:nvSpPr>
        <p:spPr/>
        <p:txBody>
          <a:bodyPr/>
          <a:lstStyle/>
          <a:p>
            <a:fld id="{54BC45DA-8792-4D63-B18C-8D6A14D4460B}" type="slidenum">
              <a:rPr lang="en-GB" smtClean="0"/>
              <a:t>‹#›</a:t>
            </a:fld>
            <a:endParaRPr lang="en-GB"/>
          </a:p>
        </p:txBody>
      </p:sp>
    </p:spTree>
    <p:extLst>
      <p:ext uri="{BB962C8B-B14F-4D97-AF65-F5344CB8AC3E}">
        <p14:creationId xmlns:p14="http://schemas.microsoft.com/office/powerpoint/2010/main" val="1678528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E94071-EB6C-76B3-7483-1AEB958B5C16}"/>
              </a:ext>
            </a:extLst>
          </p:cNvPr>
          <p:cNvSpPr>
            <a:spLocks noGrp="1"/>
          </p:cNvSpPr>
          <p:nvPr>
            <p:ph type="dt" sz="half" idx="10"/>
          </p:nvPr>
        </p:nvSpPr>
        <p:spPr/>
        <p:txBody>
          <a:bodyPr/>
          <a:lstStyle/>
          <a:p>
            <a:fld id="{F60CF25B-CE66-493D-9BAA-951A62D1F0C8}" type="datetimeFigureOut">
              <a:rPr lang="en-GB" smtClean="0"/>
              <a:t>03/04/2026</a:t>
            </a:fld>
            <a:endParaRPr lang="en-GB"/>
          </a:p>
        </p:txBody>
      </p:sp>
      <p:sp>
        <p:nvSpPr>
          <p:cNvPr id="3" name="Footer Placeholder 2">
            <a:extLst>
              <a:ext uri="{FF2B5EF4-FFF2-40B4-BE49-F238E27FC236}">
                <a16:creationId xmlns:a16="http://schemas.microsoft.com/office/drawing/2014/main" id="{FD414933-5042-5940-279E-13795B1C56C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BA0FDB2-6382-ECA2-5C95-AABAE8A615B5}"/>
              </a:ext>
            </a:extLst>
          </p:cNvPr>
          <p:cNvSpPr>
            <a:spLocks noGrp="1"/>
          </p:cNvSpPr>
          <p:nvPr>
            <p:ph type="sldNum" sz="quarter" idx="12"/>
          </p:nvPr>
        </p:nvSpPr>
        <p:spPr/>
        <p:txBody>
          <a:bodyPr/>
          <a:lstStyle/>
          <a:p>
            <a:fld id="{54BC45DA-8792-4D63-B18C-8D6A14D4460B}" type="slidenum">
              <a:rPr lang="en-GB" smtClean="0"/>
              <a:t>‹#›</a:t>
            </a:fld>
            <a:endParaRPr lang="en-GB"/>
          </a:p>
        </p:txBody>
      </p:sp>
    </p:spTree>
    <p:extLst>
      <p:ext uri="{BB962C8B-B14F-4D97-AF65-F5344CB8AC3E}">
        <p14:creationId xmlns:p14="http://schemas.microsoft.com/office/powerpoint/2010/main" val="3844745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B207B-444B-2244-143A-49D5FA6108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1D0A4A5-6E3A-A60B-AC79-67E935F2F6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3B2F085-E84B-CBCF-0479-00CCA9F4DA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9EDBB3-BF41-57CA-8ACC-7ABC89B6B833}"/>
              </a:ext>
            </a:extLst>
          </p:cNvPr>
          <p:cNvSpPr>
            <a:spLocks noGrp="1"/>
          </p:cNvSpPr>
          <p:nvPr>
            <p:ph type="dt" sz="half" idx="10"/>
          </p:nvPr>
        </p:nvSpPr>
        <p:spPr/>
        <p:txBody>
          <a:bodyPr/>
          <a:lstStyle/>
          <a:p>
            <a:fld id="{F60CF25B-CE66-493D-9BAA-951A62D1F0C8}" type="datetimeFigureOut">
              <a:rPr lang="en-GB" smtClean="0"/>
              <a:t>03/04/2026</a:t>
            </a:fld>
            <a:endParaRPr lang="en-GB"/>
          </a:p>
        </p:txBody>
      </p:sp>
      <p:sp>
        <p:nvSpPr>
          <p:cNvPr id="6" name="Footer Placeholder 5">
            <a:extLst>
              <a:ext uri="{FF2B5EF4-FFF2-40B4-BE49-F238E27FC236}">
                <a16:creationId xmlns:a16="http://schemas.microsoft.com/office/drawing/2014/main" id="{A96EFBB5-E693-74E0-1A54-71A9AD13DEA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953C1EC-29EB-0F2F-FDF4-BE01735672B8}"/>
              </a:ext>
            </a:extLst>
          </p:cNvPr>
          <p:cNvSpPr>
            <a:spLocks noGrp="1"/>
          </p:cNvSpPr>
          <p:nvPr>
            <p:ph type="sldNum" sz="quarter" idx="12"/>
          </p:nvPr>
        </p:nvSpPr>
        <p:spPr/>
        <p:txBody>
          <a:bodyPr/>
          <a:lstStyle/>
          <a:p>
            <a:fld id="{54BC45DA-8792-4D63-B18C-8D6A14D4460B}" type="slidenum">
              <a:rPr lang="en-GB" smtClean="0"/>
              <a:t>‹#›</a:t>
            </a:fld>
            <a:endParaRPr lang="en-GB"/>
          </a:p>
        </p:txBody>
      </p:sp>
    </p:spTree>
    <p:extLst>
      <p:ext uri="{BB962C8B-B14F-4D97-AF65-F5344CB8AC3E}">
        <p14:creationId xmlns:p14="http://schemas.microsoft.com/office/powerpoint/2010/main" val="21715296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EA5B3-DF01-785F-8568-08D7A58B55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B2D6760-1869-D7B0-FA92-138373420A5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F023A61-A276-3C32-76C0-0153B8AADC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A5EF0F5-F7B0-3C79-D6CF-6DFE1F8B4FF8}"/>
              </a:ext>
            </a:extLst>
          </p:cNvPr>
          <p:cNvSpPr>
            <a:spLocks noGrp="1"/>
          </p:cNvSpPr>
          <p:nvPr>
            <p:ph type="dt" sz="half" idx="10"/>
          </p:nvPr>
        </p:nvSpPr>
        <p:spPr/>
        <p:txBody>
          <a:bodyPr/>
          <a:lstStyle/>
          <a:p>
            <a:fld id="{F60CF25B-CE66-493D-9BAA-951A62D1F0C8}" type="datetimeFigureOut">
              <a:rPr lang="en-GB" smtClean="0"/>
              <a:t>03/04/2026</a:t>
            </a:fld>
            <a:endParaRPr lang="en-GB"/>
          </a:p>
        </p:txBody>
      </p:sp>
      <p:sp>
        <p:nvSpPr>
          <p:cNvPr id="6" name="Footer Placeholder 5">
            <a:extLst>
              <a:ext uri="{FF2B5EF4-FFF2-40B4-BE49-F238E27FC236}">
                <a16:creationId xmlns:a16="http://schemas.microsoft.com/office/drawing/2014/main" id="{3B233E91-6F9E-855D-4F94-04971611F3C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0E098C0-AF22-41C1-3EE5-E26A6BFC9D90}"/>
              </a:ext>
            </a:extLst>
          </p:cNvPr>
          <p:cNvSpPr>
            <a:spLocks noGrp="1"/>
          </p:cNvSpPr>
          <p:nvPr>
            <p:ph type="sldNum" sz="quarter" idx="12"/>
          </p:nvPr>
        </p:nvSpPr>
        <p:spPr/>
        <p:txBody>
          <a:bodyPr/>
          <a:lstStyle/>
          <a:p>
            <a:fld id="{54BC45DA-8792-4D63-B18C-8D6A14D4460B}" type="slidenum">
              <a:rPr lang="en-GB" smtClean="0"/>
              <a:t>‹#›</a:t>
            </a:fld>
            <a:endParaRPr lang="en-GB"/>
          </a:p>
        </p:txBody>
      </p:sp>
    </p:spTree>
    <p:extLst>
      <p:ext uri="{BB962C8B-B14F-4D97-AF65-F5344CB8AC3E}">
        <p14:creationId xmlns:p14="http://schemas.microsoft.com/office/powerpoint/2010/main" val="2593597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EEBD33C-A81A-8EDB-0A8A-345AFDF28E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1FF83F5-7190-9E73-998F-4B680DBB79C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BA8771A-147E-9C0E-2930-60711B1E59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0CF25B-CE66-493D-9BAA-951A62D1F0C8}" type="datetimeFigureOut">
              <a:rPr lang="en-GB" smtClean="0"/>
              <a:t>03/04/2026</a:t>
            </a:fld>
            <a:endParaRPr lang="en-GB"/>
          </a:p>
        </p:txBody>
      </p:sp>
      <p:sp>
        <p:nvSpPr>
          <p:cNvPr id="5" name="Footer Placeholder 4">
            <a:extLst>
              <a:ext uri="{FF2B5EF4-FFF2-40B4-BE49-F238E27FC236}">
                <a16:creationId xmlns:a16="http://schemas.microsoft.com/office/drawing/2014/main" id="{AC15966F-99C6-E2D5-8227-2FE230F08C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92A7150-F235-2D03-D2CF-A69DD2ED51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BC45DA-8792-4D63-B18C-8D6A14D4460B}" type="slidenum">
              <a:rPr lang="en-GB" smtClean="0"/>
              <a:t>‹#›</a:t>
            </a:fld>
            <a:endParaRPr lang="en-GB"/>
          </a:p>
        </p:txBody>
      </p:sp>
    </p:spTree>
    <p:extLst>
      <p:ext uri="{BB962C8B-B14F-4D97-AF65-F5344CB8AC3E}">
        <p14:creationId xmlns:p14="http://schemas.microsoft.com/office/powerpoint/2010/main" val="23858205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video" Target="https://player.vimeo.com/video/882831135?app_id=122963" TargetMode="External"/><Relationship Id="rId6" Type="http://schemas.openxmlformats.org/officeDocument/2006/relationships/image" Target="../media/image21.jpeg"/><Relationship Id="rId5" Type="http://schemas.openxmlformats.org/officeDocument/2006/relationships/image" Target="../media/image2.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video" Target="https://player.vimeo.com/video/882831072?app_id=122963" TargetMode="External"/><Relationship Id="rId6" Type="http://schemas.openxmlformats.org/officeDocument/2006/relationships/image" Target="../media/image22.jpeg"/><Relationship Id="rId5" Type="http://schemas.openxmlformats.org/officeDocument/2006/relationships/image" Target="../media/image2.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image" Target="../media/image23.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24.tiff"/><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video" Target="https://player.vimeo.com/video/882831072?app_id=122963" TargetMode="External"/><Relationship Id="rId6" Type="http://schemas.openxmlformats.org/officeDocument/2006/relationships/image" Target="../media/image22.jpeg"/><Relationship Id="rId5" Type="http://schemas.openxmlformats.org/officeDocument/2006/relationships/image" Target="../media/image2.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video" Target="https://player.vimeo.com/video/882830936?app_id=122963" TargetMode="External"/><Relationship Id="rId6" Type="http://schemas.openxmlformats.org/officeDocument/2006/relationships/image" Target="../media/image27.jpeg"/><Relationship Id="rId5" Type="http://schemas.openxmlformats.org/officeDocument/2006/relationships/image" Target="../media/image2.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video" Target="https://player.vimeo.com/video/888077926?app_id=122963" TargetMode="External"/><Relationship Id="rId6" Type="http://schemas.openxmlformats.org/officeDocument/2006/relationships/image" Target="../media/image17.jpeg"/><Relationship Id="rId5" Type="http://schemas.openxmlformats.org/officeDocument/2006/relationships/image" Target="../media/image2.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hape, rectangle&#10;&#10;Description automatically generated">
            <a:extLst>
              <a:ext uri="{FF2B5EF4-FFF2-40B4-BE49-F238E27FC236}">
                <a16:creationId xmlns:a16="http://schemas.microsoft.com/office/drawing/2014/main" id="{F3191F1D-2DBD-FFF5-AFFF-D577EE8334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268199" cy="6943725"/>
          </a:xfrm>
          <a:prstGeom prst="rect">
            <a:avLst/>
          </a:prstGeom>
        </p:spPr>
      </p:pic>
      <p:pic>
        <p:nvPicPr>
          <p:cNvPr id="22" name="Picture 21" descr="Logo&#10;&#10;Description automatically generated">
            <a:extLst>
              <a:ext uri="{FF2B5EF4-FFF2-40B4-BE49-F238E27FC236}">
                <a16:creationId xmlns:a16="http://schemas.microsoft.com/office/drawing/2014/main" id="{E41EB351-0FF7-D6BF-62C3-EEF27D3D3A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3651" y="4187897"/>
            <a:ext cx="2522104" cy="2522104"/>
          </a:xfrm>
          <a:prstGeom prst="rect">
            <a:avLst/>
          </a:prstGeom>
        </p:spPr>
      </p:pic>
      <p:sp>
        <p:nvSpPr>
          <p:cNvPr id="2" name="TextBox 1">
            <a:extLst>
              <a:ext uri="{FF2B5EF4-FFF2-40B4-BE49-F238E27FC236}">
                <a16:creationId xmlns:a16="http://schemas.microsoft.com/office/drawing/2014/main" id="{B5A48BF6-4B64-9C4F-9F1D-DA399E5FFD2E}"/>
              </a:ext>
            </a:extLst>
          </p:cNvPr>
          <p:cNvSpPr txBox="1"/>
          <p:nvPr/>
        </p:nvSpPr>
        <p:spPr>
          <a:xfrm>
            <a:off x="2848947" y="2279402"/>
            <a:ext cx="6494106" cy="1585049"/>
          </a:xfrm>
          <a:prstGeom prst="rect">
            <a:avLst/>
          </a:prstGeom>
          <a:noFill/>
        </p:spPr>
        <p:txBody>
          <a:bodyPr wrap="square" rtlCol="0">
            <a:spAutoFit/>
          </a:bodyPr>
          <a:lstStyle/>
          <a:p>
            <a:pPr algn="ctr"/>
            <a:r>
              <a:rPr lang="en-GB" sz="3100" b="1" dirty="0">
                <a:solidFill>
                  <a:srgbClr val="FF5000"/>
                </a:solidFill>
                <a:effectLst/>
                <a:ea typeface="Times New Roman" panose="02020603050405020304" pitchFamily="18" charset="0"/>
                <a:cs typeface="Arial" panose="020B0604020202020204" pitchFamily="34" charset="0"/>
              </a:rPr>
              <a:t>Britpop and the Sounds of the Nineties:</a:t>
            </a:r>
          </a:p>
          <a:p>
            <a:pPr algn="ctr"/>
            <a:endParaRPr lang="en-GB" sz="100" b="1" dirty="0">
              <a:solidFill>
                <a:srgbClr val="FF5000"/>
              </a:solidFill>
              <a:effectLst/>
              <a:ea typeface="Times New Roman" panose="02020603050405020304" pitchFamily="18" charset="0"/>
              <a:cs typeface="Times New Roman" panose="02020603050405020304" pitchFamily="18" charset="0"/>
            </a:endParaRPr>
          </a:p>
          <a:p>
            <a:pPr algn="ctr"/>
            <a:r>
              <a:rPr lang="en-GB" sz="3100" b="1" dirty="0">
                <a:solidFill>
                  <a:srgbClr val="9492F7"/>
                </a:solidFill>
                <a:effectLst/>
                <a:ea typeface="Times New Roman" panose="02020603050405020304" pitchFamily="18" charset="0"/>
                <a:cs typeface="Times New Roman" panose="02020603050405020304" pitchFamily="18" charset="0"/>
              </a:rPr>
              <a:t>Exploring Pulse and Rhythm </a:t>
            </a:r>
          </a:p>
        </p:txBody>
      </p:sp>
      <p:sp>
        <p:nvSpPr>
          <p:cNvPr id="3" name="TextBox 2">
            <a:extLst>
              <a:ext uri="{FF2B5EF4-FFF2-40B4-BE49-F238E27FC236}">
                <a16:creationId xmlns:a16="http://schemas.microsoft.com/office/drawing/2014/main" id="{15A8CA7F-B02A-38C6-66FA-BD0585BDB37D}"/>
              </a:ext>
            </a:extLst>
          </p:cNvPr>
          <p:cNvSpPr txBox="1"/>
          <p:nvPr/>
        </p:nvSpPr>
        <p:spPr>
          <a:xfrm>
            <a:off x="3003628" y="3815257"/>
            <a:ext cx="6148250" cy="130805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900" b="1" i="0" u="none" strike="noStrike" kern="1200" cap="none" spc="0" normalizeH="0" baseline="0" noProof="0" dirty="0">
                <a:ln>
                  <a:noFill/>
                </a:ln>
                <a:solidFill>
                  <a:srgbClr val="28249E"/>
                </a:solidFill>
                <a:effectLst/>
                <a:uLnTx/>
                <a:uFillTx/>
                <a:latin typeface="Calibri" panose="020F0502020204030204"/>
                <a:ea typeface="+mn-ea"/>
                <a:cs typeface="+mn-cs"/>
              </a:rPr>
              <a:t>Year Group: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900" b="1" i="0" u="none" strike="noStrike" kern="1200" cap="none" spc="0" normalizeH="0" baseline="0" noProof="0" dirty="0">
                <a:ln>
                  <a:noFill/>
                </a:ln>
                <a:solidFill>
                  <a:srgbClr val="FFA947"/>
                </a:solidFill>
                <a:effectLst/>
                <a:uLnTx/>
                <a:uFillTx/>
                <a:latin typeface="Calibri" panose="020F0502020204030204"/>
                <a:ea typeface="+mn-ea"/>
                <a:cs typeface="+mn-cs"/>
              </a:rPr>
              <a:t>2</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00" b="1" i="0" u="none" strike="noStrike" kern="1200" cap="none" spc="0" normalizeH="0" baseline="0" noProof="0" dirty="0">
              <a:ln>
                <a:noFill/>
              </a:ln>
              <a:solidFill>
                <a:srgbClr val="FFA947"/>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900" b="1" i="0" u="none" strike="noStrike" kern="1200" cap="none" spc="0" normalizeH="0" baseline="0" noProof="0" dirty="0">
                <a:ln>
                  <a:noFill/>
                </a:ln>
                <a:solidFill>
                  <a:srgbClr val="28249E"/>
                </a:solidFill>
                <a:effectLst/>
                <a:uLnTx/>
                <a:uFillTx/>
                <a:latin typeface="Calibri" panose="020F0502020204030204"/>
                <a:ea typeface="+mn-ea"/>
                <a:cs typeface="+mn-cs"/>
              </a:rPr>
              <a:t>Unit Number: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900" b="1" i="0" u="none" strike="noStrike" kern="1200" cap="none" spc="0" normalizeH="0" baseline="0" noProof="0" dirty="0">
                <a:ln>
                  <a:noFill/>
                </a:ln>
                <a:solidFill>
                  <a:srgbClr val="FFA947"/>
                </a:solidFill>
                <a:effectLst/>
                <a:uLnTx/>
                <a:uFillTx/>
                <a:latin typeface="Calibri" panose="020F0502020204030204"/>
                <a:ea typeface="+mn-ea"/>
                <a:cs typeface="+mn-cs"/>
              </a:rPr>
              <a:t>3</a:t>
            </a:r>
          </a:p>
        </p:txBody>
      </p:sp>
      <p:pic>
        <p:nvPicPr>
          <p:cNvPr id="10" name="Picture 9">
            <a:extLst>
              <a:ext uri="{FF2B5EF4-FFF2-40B4-BE49-F238E27FC236}">
                <a16:creationId xmlns:a16="http://schemas.microsoft.com/office/drawing/2014/main" id="{DB0F4CE2-C085-6E71-B1E4-9F0B12F228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3918" y="809242"/>
            <a:ext cx="2286002" cy="1215391"/>
          </a:xfrm>
          <a:prstGeom prst="rect">
            <a:avLst/>
          </a:prstGeom>
        </p:spPr>
      </p:pic>
    </p:spTree>
    <p:extLst>
      <p:ext uri="{BB962C8B-B14F-4D97-AF65-F5344CB8AC3E}">
        <p14:creationId xmlns:p14="http://schemas.microsoft.com/office/powerpoint/2010/main" val="3536721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application&#10;&#10;Description automatically generated">
            <a:extLst>
              <a:ext uri="{FF2B5EF4-FFF2-40B4-BE49-F238E27FC236}">
                <a16:creationId xmlns:a16="http://schemas.microsoft.com/office/drawing/2014/main" id="{F95B9167-C133-E180-3BFD-272B5A6E94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76305" cy="6955277"/>
          </a:xfrm>
          <a:prstGeom prst="rect">
            <a:avLst/>
          </a:prstGeom>
        </p:spPr>
      </p:pic>
      <p:sp>
        <p:nvSpPr>
          <p:cNvPr id="2" name="TextBox 1">
            <a:extLst>
              <a:ext uri="{FF2B5EF4-FFF2-40B4-BE49-F238E27FC236}">
                <a16:creationId xmlns:a16="http://schemas.microsoft.com/office/drawing/2014/main" id="{BD73E9F7-4FB3-F22E-27D9-F307FFBF8C38}"/>
              </a:ext>
            </a:extLst>
          </p:cNvPr>
          <p:cNvSpPr txBox="1"/>
          <p:nvPr/>
        </p:nvSpPr>
        <p:spPr>
          <a:xfrm>
            <a:off x="6721814" y="2254113"/>
            <a:ext cx="4798500" cy="4031873"/>
          </a:xfrm>
          <a:prstGeom prst="rect">
            <a:avLst/>
          </a:prstGeom>
          <a:noFill/>
        </p:spPr>
        <p:txBody>
          <a:bodyPr wrap="square">
            <a:spAutoFit/>
          </a:bodyPr>
          <a:lstStyle/>
          <a:p>
            <a:pPr algn="ctr"/>
            <a:r>
              <a:rPr lang="en-GB" sz="2400" b="1" dirty="0"/>
              <a:t>Let’s discuss the song. </a:t>
            </a:r>
          </a:p>
          <a:p>
            <a:pPr marL="355600" indent="-355600">
              <a:buFont typeface="Wingdings" pitchFamily="2" charset="2"/>
              <a:buChar char="Ø"/>
            </a:pPr>
            <a:endParaRPr lang="en-GB" sz="800" dirty="0"/>
          </a:p>
          <a:p>
            <a:pPr marL="355600" indent="-355600">
              <a:buFont typeface="Wingdings" pitchFamily="2" charset="2"/>
              <a:buChar char="Ø"/>
            </a:pPr>
            <a:r>
              <a:rPr lang="en-GB" sz="2400" b="1" dirty="0">
                <a:solidFill>
                  <a:srgbClr val="FF5000"/>
                </a:solidFill>
              </a:rPr>
              <a:t>Do you like it? </a:t>
            </a:r>
          </a:p>
          <a:p>
            <a:pPr marL="355600" indent="-355600">
              <a:buFont typeface="Wingdings" pitchFamily="2" charset="2"/>
              <a:buChar char="Ø"/>
            </a:pPr>
            <a:endParaRPr lang="en-GB" sz="800" dirty="0"/>
          </a:p>
          <a:p>
            <a:pPr marL="355600" indent="-355600">
              <a:buFont typeface="Wingdings" pitchFamily="2" charset="2"/>
              <a:buChar char="Ø"/>
            </a:pPr>
            <a:r>
              <a:rPr lang="en-GB" sz="2400" b="1" dirty="0">
                <a:solidFill>
                  <a:srgbClr val="FF5000"/>
                </a:solidFill>
              </a:rPr>
              <a:t>How does it make you feel? Is it happy or sad?</a:t>
            </a:r>
          </a:p>
          <a:p>
            <a:pPr marL="355600" indent="-355600">
              <a:buFont typeface="Wingdings" pitchFamily="2" charset="2"/>
              <a:buChar char="Ø"/>
            </a:pPr>
            <a:endParaRPr lang="en-GB" sz="800" b="1" dirty="0">
              <a:solidFill>
                <a:srgbClr val="FF5000"/>
              </a:solidFill>
            </a:endParaRPr>
          </a:p>
          <a:p>
            <a:pPr marL="355600" indent="-355600">
              <a:buFont typeface="Wingdings" pitchFamily="2" charset="2"/>
              <a:buChar char="Ø"/>
            </a:pPr>
            <a:r>
              <a:rPr lang="en-GB" sz="2400" b="1" dirty="0">
                <a:solidFill>
                  <a:srgbClr val="FF5000"/>
                </a:solidFill>
              </a:rPr>
              <a:t>Can you dance to it?</a:t>
            </a:r>
          </a:p>
          <a:p>
            <a:pPr marL="355600" indent="-355600">
              <a:buFont typeface="Wingdings" pitchFamily="2" charset="2"/>
              <a:buChar char="Ø"/>
            </a:pPr>
            <a:endParaRPr lang="en-GB" sz="800" b="1" dirty="0">
              <a:solidFill>
                <a:srgbClr val="FF5000"/>
              </a:solidFill>
            </a:endParaRPr>
          </a:p>
          <a:p>
            <a:pPr marL="355600" indent="-355600">
              <a:buFont typeface="Wingdings" pitchFamily="2" charset="2"/>
              <a:buChar char="Ø"/>
            </a:pPr>
            <a:r>
              <a:rPr lang="en-GB" sz="2400" b="1" dirty="0">
                <a:solidFill>
                  <a:srgbClr val="FF5000"/>
                </a:solidFill>
              </a:rPr>
              <a:t>Have you heard it before? Where might you have heard it?</a:t>
            </a:r>
          </a:p>
          <a:p>
            <a:pPr marL="355600" indent="-355600">
              <a:buFont typeface="Wingdings" pitchFamily="2" charset="2"/>
              <a:buChar char="Ø"/>
            </a:pPr>
            <a:endParaRPr lang="en-GB" sz="800" b="1" dirty="0">
              <a:solidFill>
                <a:srgbClr val="FF5000"/>
              </a:solidFill>
            </a:endParaRPr>
          </a:p>
          <a:p>
            <a:pPr marL="355600" indent="-355600">
              <a:buFont typeface="Wingdings" pitchFamily="2" charset="2"/>
              <a:buChar char="Ø"/>
            </a:pPr>
            <a:r>
              <a:rPr lang="en-GB" sz="2400" b="1" dirty="0">
                <a:solidFill>
                  <a:srgbClr val="FF5000"/>
                </a:solidFill>
              </a:rPr>
              <a:t>What instruments can you see and hear?</a:t>
            </a:r>
          </a:p>
        </p:txBody>
      </p:sp>
      <p:pic>
        <p:nvPicPr>
          <p:cNvPr id="3" name="Picture 2">
            <a:extLst>
              <a:ext uri="{FF2B5EF4-FFF2-40B4-BE49-F238E27FC236}">
                <a16:creationId xmlns:a16="http://schemas.microsoft.com/office/drawing/2014/main" id="{368BAF5D-69D8-3F02-8642-77022016F1E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96865" y="2531886"/>
            <a:ext cx="5818777" cy="3256071"/>
          </a:xfrm>
          <a:prstGeom prst="rect">
            <a:avLst/>
          </a:prstGeom>
          <a:ln>
            <a:noFill/>
          </a:ln>
          <a:effectLst/>
        </p:spPr>
      </p:pic>
      <p:sp>
        <p:nvSpPr>
          <p:cNvPr id="9" name="TextBox 8">
            <a:extLst>
              <a:ext uri="{FF2B5EF4-FFF2-40B4-BE49-F238E27FC236}">
                <a16:creationId xmlns:a16="http://schemas.microsoft.com/office/drawing/2014/main" id="{0F24CEDD-F420-442E-010C-20898A13F4FE}"/>
              </a:ext>
            </a:extLst>
          </p:cNvPr>
          <p:cNvSpPr txBox="1"/>
          <p:nvPr/>
        </p:nvSpPr>
        <p:spPr>
          <a:xfrm>
            <a:off x="1847060" y="622897"/>
            <a:ext cx="8582184" cy="163121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5000" b="1" u="sng" dirty="0">
                <a:ln w="22225">
                  <a:solidFill>
                    <a:srgbClr val="ED7D31"/>
                  </a:solidFill>
                  <a:prstDash val="solid"/>
                </a:ln>
                <a:solidFill>
                  <a:srgbClr val="ED7D31">
                    <a:lumMod val="40000"/>
                    <a:lumOff val="60000"/>
                  </a:srgbClr>
                </a:solidFill>
                <a:latin typeface="Calibri" panose="020F0502020204030204"/>
              </a:rPr>
              <a:t>‘Don’t Look Back in Anger’ Listening Question Prompts</a:t>
            </a:r>
          </a:p>
        </p:txBody>
      </p:sp>
      <p:pic>
        <p:nvPicPr>
          <p:cNvPr id="4" name="Picture 3" descr="Logo&#10;&#10;Description automatically generated">
            <a:extLst>
              <a:ext uri="{FF2B5EF4-FFF2-40B4-BE49-F238E27FC236}">
                <a16:creationId xmlns:a16="http://schemas.microsoft.com/office/drawing/2014/main" id="{620DA4FD-DC9E-7F66-88EE-B6BBB04B37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81982" y="671534"/>
            <a:ext cx="838332" cy="838332"/>
          </a:xfrm>
          <a:prstGeom prst="rect">
            <a:avLst/>
          </a:prstGeom>
        </p:spPr>
      </p:pic>
      <p:pic>
        <p:nvPicPr>
          <p:cNvPr id="5" name="Picture 4">
            <a:extLst>
              <a:ext uri="{FF2B5EF4-FFF2-40B4-BE49-F238E27FC236}">
                <a16:creationId xmlns:a16="http://schemas.microsoft.com/office/drawing/2014/main" id="{FB754504-D937-E571-8B45-73EA9CDB27A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10595" y="682340"/>
            <a:ext cx="1282212" cy="681709"/>
          </a:xfrm>
          <a:prstGeom prst="rect">
            <a:avLst/>
          </a:prstGeom>
        </p:spPr>
      </p:pic>
    </p:spTree>
    <p:extLst>
      <p:ext uri="{BB962C8B-B14F-4D97-AF65-F5344CB8AC3E}">
        <p14:creationId xmlns:p14="http://schemas.microsoft.com/office/powerpoint/2010/main" val="33417781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hape, rectangle&#10;&#10;Description automatically generated">
            <a:extLst>
              <a:ext uri="{FF2B5EF4-FFF2-40B4-BE49-F238E27FC236}">
                <a16:creationId xmlns:a16="http://schemas.microsoft.com/office/drawing/2014/main" id="{EFEFB314-069F-2F45-1C7D-EC27E14FAA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77724" cy="6958149"/>
          </a:xfrm>
          <a:prstGeom prst="rect">
            <a:avLst/>
          </a:prstGeom>
        </p:spPr>
      </p:pic>
      <p:sp>
        <p:nvSpPr>
          <p:cNvPr id="4" name="Rectangle 3">
            <a:extLst>
              <a:ext uri="{FF2B5EF4-FFF2-40B4-BE49-F238E27FC236}">
                <a16:creationId xmlns:a16="http://schemas.microsoft.com/office/drawing/2014/main" id="{6532D67E-206A-3DDF-BB1C-5A3E7FD2AAFC}"/>
              </a:ext>
            </a:extLst>
          </p:cNvPr>
          <p:cNvSpPr/>
          <p:nvPr/>
        </p:nvSpPr>
        <p:spPr>
          <a:xfrm>
            <a:off x="2227793" y="644428"/>
            <a:ext cx="7736413" cy="923330"/>
          </a:xfrm>
          <a:prstGeom prst="rect">
            <a:avLst/>
          </a:prstGeom>
          <a:noFill/>
        </p:spPr>
        <p:txBody>
          <a:bodyPr wrap="none" lIns="91440" tIns="45720" rIns="91440" bIns="45720">
            <a:spAutoFit/>
          </a:bodyPr>
          <a:lstStyle/>
          <a:p>
            <a:pPr algn="ctr"/>
            <a:r>
              <a:rPr lang="en-US" sz="5400" b="1" u="sng" dirty="0">
                <a:ln w="22225">
                  <a:solidFill>
                    <a:srgbClr val="6625E7"/>
                  </a:solidFill>
                  <a:prstDash val="solid"/>
                </a:ln>
                <a:solidFill>
                  <a:srgbClr val="D4D2F7"/>
                </a:solidFill>
              </a:rPr>
              <a:t>What is the Beat or Pulse?</a:t>
            </a:r>
          </a:p>
        </p:txBody>
      </p:sp>
      <p:sp>
        <p:nvSpPr>
          <p:cNvPr id="6" name="TextBox 5">
            <a:extLst>
              <a:ext uri="{FF2B5EF4-FFF2-40B4-BE49-F238E27FC236}">
                <a16:creationId xmlns:a16="http://schemas.microsoft.com/office/drawing/2014/main" id="{2935FC36-7E2D-AC10-3094-0F8710466CA1}"/>
              </a:ext>
            </a:extLst>
          </p:cNvPr>
          <p:cNvSpPr txBox="1"/>
          <p:nvPr/>
        </p:nvSpPr>
        <p:spPr>
          <a:xfrm>
            <a:off x="671687" y="1675703"/>
            <a:ext cx="7736413" cy="3016210"/>
          </a:xfrm>
          <a:prstGeom prst="rect">
            <a:avLst/>
          </a:prstGeom>
          <a:noFill/>
        </p:spPr>
        <p:txBody>
          <a:bodyPr wrap="square">
            <a:spAutoFit/>
          </a:bodyPr>
          <a:lstStyle/>
          <a:p>
            <a:pPr marL="357188" marR="0" lvl="0" indent="-357188" algn="ctr" defTabSz="914400" eaLnBrk="1" fontAlgn="auto" latinLnBrk="0" hangingPunct="1">
              <a:lnSpc>
                <a:spcPct val="100000"/>
              </a:lnSpc>
              <a:spcBef>
                <a:spcPts val="0"/>
              </a:spcBef>
              <a:spcAft>
                <a:spcPts val="0"/>
              </a:spcAft>
              <a:buClrTx/>
              <a:buSzTx/>
              <a:buFont typeface="Wingdings"/>
              <a:buChar char=""/>
              <a:tabLst>
                <a:tab pos="893763" algn="l"/>
              </a:tabLst>
              <a:defRPr/>
            </a:pPr>
            <a:r>
              <a:rPr kumimoji="0" lang="en-GB" sz="2800" b="0" i="0" u="none" strike="noStrike" kern="0" cap="none" spc="0" normalizeH="0" baseline="0" noProof="0" dirty="0">
                <a:ln>
                  <a:noFill/>
                </a:ln>
                <a:solidFill>
                  <a:prstClr val="black"/>
                </a:solidFill>
                <a:effectLst/>
                <a:uLnTx/>
                <a:uFillTx/>
                <a:ea typeface="+mn-ea"/>
                <a:cs typeface="Calibri Light" panose="020F0302020204030204" pitchFamily="34" charset="0"/>
              </a:rPr>
              <a:t>The beat or pulse is like a clock or the heartbeat of the music. It is what underpins the music and is a steady march that you can do to any piece of music.</a:t>
            </a:r>
          </a:p>
          <a:p>
            <a:pPr algn="ctr"/>
            <a:endParaRPr lang="en-GB" sz="800" i="0" u="none" strike="noStrike" kern="1200" dirty="0">
              <a:effectLst/>
              <a:ea typeface="+mn-ea"/>
              <a:cs typeface="+mn-cs"/>
            </a:endParaRPr>
          </a:p>
          <a:p>
            <a:pPr marL="355600" indent="-355600" algn="ctr">
              <a:buFont typeface="Wingdings" panose="05000000000000000000" pitchFamily="2" charset="2"/>
              <a:buChar char="Ø"/>
            </a:pPr>
            <a:r>
              <a:rPr lang="en-GB" sz="2800" i="0" u="none" strike="noStrike" kern="1200" dirty="0">
                <a:effectLst/>
                <a:ea typeface="+mn-ea"/>
                <a:cs typeface="+mn-cs"/>
              </a:rPr>
              <a:t>Let’s say this sentence altogether:</a:t>
            </a:r>
          </a:p>
          <a:p>
            <a:pPr marL="355600" indent="-355600">
              <a:buFont typeface="Wingdings" panose="05000000000000000000" pitchFamily="2" charset="2"/>
              <a:buChar char="Ø"/>
            </a:pPr>
            <a:endParaRPr lang="en-GB" sz="800" b="1" i="0" u="none" strike="noStrike" kern="1200" dirty="0">
              <a:solidFill>
                <a:srgbClr val="FF5300"/>
              </a:solidFill>
              <a:effectLst/>
              <a:latin typeface="+mn-lt"/>
              <a:ea typeface="+mn-ea"/>
              <a:cs typeface="+mn-cs"/>
            </a:endParaRPr>
          </a:p>
          <a:p>
            <a:pPr marL="355600" indent="-355600">
              <a:buFont typeface="Wingdings" panose="05000000000000000000" pitchFamily="2" charset="2"/>
              <a:buChar char="Ø"/>
            </a:pPr>
            <a:endParaRPr lang="en-GB" sz="1000" b="1" i="0" u="none" strike="noStrike" kern="1200" dirty="0">
              <a:solidFill>
                <a:srgbClr val="FF5300"/>
              </a:solidFill>
              <a:effectLst/>
              <a:latin typeface="+mn-lt"/>
              <a:ea typeface="+mn-ea"/>
              <a:cs typeface="+mn-cs"/>
            </a:endParaRPr>
          </a:p>
          <a:p>
            <a:endParaRPr lang="en-GB" sz="2400" b="0" i="0" u="none" strike="noStrike" kern="1200" dirty="0">
              <a:effectLst/>
              <a:latin typeface="+mn-lt"/>
              <a:ea typeface="+mn-ea"/>
              <a:cs typeface="+mn-cs"/>
            </a:endParaRPr>
          </a:p>
        </p:txBody>
      </p:sp>
      <p:pic>
        <p:nvPicPr>
          <p:cNvPr id="9" name="Picture 8" descr="Shape&#10;&#10;Description automatically generated">
            <a:extLst>
              <a:ext uri="{FF2B5EF4-FFF2-40B4-BE49-F238E27FC236}">
                <a16:creationId xmlns:a16="http://schemas.microsoft.com/office/drawing/2014/main" id="{D4341422-6BB9-99B9-F7BF-677A56A425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37850" y="2473411"/>
            <a:ext cx="2906277" cy="3762864"/>
          </a:xfrm>
          <a:prstGeom prst="rect">
            <a:avLst/>
          </a:prstGeom>
        </p:spPr>
      </p:pic>
      <p:sp>
        <p:nvSpPr>
          <p:cNvPr id="5" name="TextBox 4">
            <a:extLst>
              <a:ext uri="{FF2B5EF4-FFF2-40B4-BE49-F238E27FC236}">
                <a16:creationId xmlns:a16="http://schemas.microsoft.com/office/drawing/2014/main" id="{3F68B226-1455-94B4-2819-B0AB2372535E}"/>
              </a:ext>
            </a:extLst>
          </p:cNvPr>
          <p:cNvSpPr txBox="1"/>
          <p:nvPr/>
        </p:nvSpPr>
        <p:spPr>
          <a:xfrm>
            <a:off x="1096292" y="4350746"/>
            <a:ext cx="6562397"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FF5000"/>
                </a:solidFill>
                <a:effectLst/>
                <a:uLnTx/>
                <a:uFillTx/>
                <a:latin typeface="Calibri" panose="020F0502020204030204"/>
                <a:ea typeface="+mn-ea"/>
                <a:cs typeface="+mn-cs"/>
              </a:rPr>
              <a:t>The pulse or beat is what you can clap along to.</a:t>
            </a:r>
          </a:p>
        </p:txBody>
      </p:sp>
      <p:pic>
        <p:nvPicPr>
          <p:cNvPr id="3" name="Picture 2" descr="Logo&#10;&#10;Description automatically generated">
            <a:extLst>
              <a:ext uri="{FF2B5EF4-FFF2-40B4-BE49-F238E27FC236}">
                <a16:creationId xmlns:a16="http://schemas.microsoft.com/office/drawing/2014/main" id="{19E104FD-9AD1-1675-A714-E69AA65FE3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81982" y="671534"/>
            <a:ext cx="838332" cy="838332"/>
          </a:xfrm>
          <a:prstGeom prst="rect">
            <a:avLst/>
          </a:prstGeom>
        </p:spPr>
      </p:pic>
      <p:pic>
        <p:nvPicPr>
          <p:cNvPr id="7" name="Picture 6">
            <a:extLst>
              <a:ext uri="{FF2B5EF4-FFF2-40B4-BE49-F238E27FC236}">
                <a16:creationId xmlns:a16="http://schemas.microsoft.com/office/drawing/2014/main" id="{19694A09-4351-19E7-8A0F-4A19B25DB7BE}"/>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10595" y="682340"/>
            <a:ext cx="1282212" cy="681709"/>
          </a:xfrm>
          <a:prstGeom prst="rect">
            <a:avLst/>
          </a:prstGeom>
        </p:spPr>
      </p:pic>
    </p:spTree>
    <p:extLst>
      <p:ext uri="{BB962C8B-B14F-4D97-AF65-F5344CB8AC3E}">
        <p14:creationId xmlns:p14="http://schemas.microsoft.com/office/powerpoint/2010/main" val="1253121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6" presetClass="emph" presetSubtype="0" fill="hold" grpId="0" nodeType="afterEffect">
                                  <p:stCondLst>
                                    <p:cond delay="0"/>
                                  </p:stCondLst>
                                  <p:childTnLst>
                                    <p:animEffect transition="out" filter="fade">
                                      <p:cBhvr>
                                        <p:cTn id="11" dur="500" tmFilter="0, 0; .2, .5; .8, .5; 1, 0"/>
                                        <p:tgtEl>
                                          <p:spTgt spid="5">
                                            <p:txEl>
                                              <p:pRg st="0" end="0"/>
                                            </p:txEl>
                                          </p:spTgt>
                                        </p:tgtEl>
                                      </p:cBhvr>
                                    </p:animEffect>
                                    <p:animScale>
                                      <p:cBhvr>
                                        <p:cTn id="12" dur="250" autoRev="1" fill="hold"/>
                                        <p:tgtEl>
                                          <p:spTgt spid="5">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hape&#10;&#10;Description automatically generated">
            <a:extLst>
              <a:ext uri="{FF2B5EF4-FFF2-40B4-BE49-F238E27FC236}">
                <a16:creationId xmlns:a16="http://schemas.microsoft.com/office/drawing/2014/main" id="{2F57F770-1CDF-9EE3-2111-C3CB92BBB3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4" y="0"/>
            <a:ext cx="12187066" cy="6858000"/>
          </a:xfrm>
          <a:prstGeom prst="rect">
            <a:avLst/>
          </a:prstGeom>
        </p:spPr>
      </p:pic>
      <p:sp>
        <p:nvSpPr>
          <p:cNvPr id="6" name="Rectangle: Rounded Corners 5">
            <a:extLst>
              <a:ext uri="{FF2B5EF4-FFF2-40B4-BE49-F238E27FC236}">
                <a16:creationId xmlns:a16="http://schemas.microsoft.com/office/drawing/2014/main" id="{82112372-81EC-425B-B499-E40E8E046324}"/>
              </a:ext>
            </a:extLst>
          </p:cNvPr>
          <p:cNvSpPr/>
          <p:nvPr/>
        </p:nvSpPr>
        <p:spPr>
          <a:xfrm>
            <a:off x="1983294" y="378489"/>
            <a:ext cx="8366936" cy="1121503"/>
          </a:xfrm>
          <a:prstGeom prst="roundRect">
            <a:avLst/>
          </a:prstGeom>
          <a:solidFill>
            <a:schemeClr val="bg1"/>
          </a:solidFill>
          <a:ln w="76200">
            <a:solidFill>
              <a:srgbClr val="D4D2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8C9954A0-5A13-D4DB-6DE2-D542218BE17A}"/>
              </a:ext>
            </a:extLst>
          </p:cNvPr>
          <p:cNvSpPr/>
          <p:nvPr/>
        </p:nvSpPr>
        <p:spPr>
          <a:xfrm>
            <a:off x="2024872" y="477575"/>
            <a:ext cx="8283780" cy="92333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w="22225">
                  <a:solidFill>
                    <a:srgbClr val="6625E7"/>
                  </a:solidFill>
                  <a:prstDash val="solid"/>
                </a:ln>
                <a:solidFill>
                  <a:srgbClr val="D4D2F7"/>
                </a:solidFill>
                <a:effectLst/>
                <a:uLnTx/>
                <a:uFillTx/>
                <a:latin typeface="Calibri" panose="020F0502020204030204"/>
                <a:ea typeface="+mn-ea"/>
                <a:cs typeface="+mn-cs"/>
              </a:rPr>
              <a:t>What is the Beat or Pulse?</a:t>
            </a:r>
          </a:p>
        </p:txBody>
      </p:sp>
      <p:pic>
        <p:nvPicPr>
          <p:cNvPr id="3" name="Picture 2">
            <a:extLst>
              <a:ext uri="{FF2B5EF4-FFF2-40B4-BE49-F238E27FC236}">
                <a16:creationId xmlns:a16="http://schemas.microsoft.com/office/drawing/2014/main" id="{84B81156-7E9E-D089-066E-B0FB87DF5B4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9638" y="196965"/>
            <a:ext cx="1572191" cy="835881"/>
          </a:xfrm>
          <a:prstGeom prst="rect">
            <a:avLst/>
          </a:prstGeom>
        </p:spPr>
      </p:pic>
      <p:pic>
        <p:nvPicPr>
          <p:cNvPr id="7" name="Picture 6" descr="Logo&#10;&#10;Description automatically generated">
            <a:extLst>
              <a:ext uri="{FF2B5EF4-FFF2-40B4-BE49-F238E27FC236}">
                <a16:creationId xmlns:a16="http://schemas.microsoft.com/office/drawing/2014/main" id="{193A6F26-C977-A89C-8C7D-A207E4B39EA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45043" y="5555386"/>
            <a:ext cx="1175292" cy="1175292"/>
          </a:xfrm>
          <a:prstGeom prst="rect">
            <a:avLst/>
          </a:prstGeom>
        </p:spPr>
      </p:pic>
      <p:pic>
        <p:nvPicPr>
          <p:cNvPr id="2" name="Online Media 1" title="What is the Beat or Pulse - Made with Clipchamp">
            <a:hlinkClick r:id="" action="ppaction://media"/>
            <a:extLst>
              <a:ext uri="{FF2B5EF4-FFF2-40B4-BE49-F238E27FC236}">
                <a16:creationId xmlns:a16="http://schemas.microsoft.com/office/drawing/2014/main" id="{4F03EDD7-D28C-E3D4-2F16-34DB5F61D85B}"/>
              </a:ext>
            </a:extLst>
          </p:cNvPr>
          <p:cNvPicPr>
            <a:picLocks noRot="1" noChangeAspect="1"/>
          </p:cNvPicPr>
          <p:nvPr>
            <a:videoFile r:link="rId1"/>
          </p:nvPr>
        </p:nvPicPr>
        <p:blipFill>
          <a:blip r:embed="rId6"/>
          <a:stretch>
            <a:fillRect/>
          </a:stretch>
        </p:blipFill>
        <p:spPr>
          <a:xfrm>
            <a:off x="1581528" y="1643950"/>
            <a:ext cx="9028943" cy="5086728"/>
          </a:xfrm>
          <a:prstGeom prst="rect">
            <a:avLst/>
          </a:prstGeom>
        </p:spPr>
      </p:pic>
    </p:spTree>
    <p:extLst>
      <p:ext uri="{BB962C8B-B14F-4D97-AF65-F5344CB8AC3E}">
        <p14:creationId xmlns:p14="http://schemas.microsoft.com/office/powerpoint/2010/main" val="2080115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hape&#10;&#10;Description automatically generated">
            <a:extLst>
              <a:ext uri="{FF2B5EF4-FFF2-40B4-BE49-F238E27FC236}">
                <a16:creationId xmlns:a16="http://schemas.microsoft.com/office/drawing/2014/main" id="{2F57F770-1CDF-9EE3-2111-C3CB92BBB3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4" y="0"/>
            <a:ext cx="12187066" cy="6858000"/>
          </a:xfrm>
          <a:prstGeom prst="rect">
            <a:avLst/>
          </a:prstGeom>
        </p:spPr>
      </p:pic>
      <p:sp>
        <p:nvSpPr>
          <p:cNvPr id="6" name="Rectangle: Rounded Corners 5">
            <a:extLst>
              <a:ext uri="{FF2B5EF4-FFF2-40B4-BE49-F238E27FC236}">
                <a16:creationId xmlns:a16="http://schemas.microsoft.com/office/drawing/2014/main" id="{82112372-81EC-425B-B499-E40E8E046324}"/>
              </a:ext>
            </a:extLst>
          </p:cNvPr>
          <p:cNvSpPr/>
          <p:nvPr/>
        </p:nvSpPr>
        <p:spPr>
          <a:xfrm>
            <a:off x="2017828" y="349491"/>
            <a:ext cx="8214712" cy="1121503"/>
          </a:xfrm>
          <a:prstGeom prst="roundRect">
            <a:avLst/>
          </a:prstGeom>
          <a:solidFill>
            <a:schemeClr val="bg1"/>
          </a:solidFill>
          <a:ln w="76200">
            <a:solidFill>
              <a:srgbClr val="D4D2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8C9954A0-5A13-D4DB-6DE2-D542218BE17A}"/>
              </a:ext>
            </a:extLst>
          </p:cNvPr>
          <p:cNvSpPr/>
          <p:nvPr/>
        </p:nvSpPr>
        <p:spPr>
          <a:xfrm>
            <a:off x="2017828" y="433829"/>
            <a:ext cx="8192340" cy="877163"/>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100" b="1" i="0" u="none" strike="noStrike" kern="1200" cap="none" spc="0" normalizeH="0" baseline="0" noProof="0" dirty="0">
                <a:ln w="22225">
                  <a:solidFill>
                    <a:srgbClr val="6625E7"/>
                  </a:solidFill>
                  <a:prstDash val="solid"/>
                </a:ln>
                <a:solidFill>
                  <a:srgbClr val="D4D2F7"/>
                </a:solidFill>
                <a:effectLst/>
                <a:uLnTx/>
                <a:uFillTx/>
                <a:latin typeface="Calibri" panose="020F0502020204030204"/>
                <a:ea typeface="+mn-ea"/>
                <a:cs typeface="+mn-cs"/>
              </a:rPr>
              <a:t>Playing Along with the Pulse</a:t>
            </a:r>
          </a:p>
        </p:txBody>
      </p:sp>
      <p:pic>
        <p:nvPicPr>
          <p:cNvPr id="3" name="Picture 2">
            <a:extLst>
              <a:ext uri="{FF2B5EF4-FFF2-40B4-BE49-F238E27FC236}">
                <a16:creationId xmlns:a16="http://schemas.microsoft.com/office/drawing/2014/main" id="{9140AB2B-413D-01F6-326A-524388D21E2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9638" y="196965"/>
            <a:ext cx="1572191" cy="835881"/>
          </a:xfrm>
          <a:prstGeom prst="rect">
            <a:avLst/>
          </a:prstGeom>
        </p:spPr>
      </p:pic>
      <p:pic>
        <p:nvPicPr>
          <p:cNvPr id="7" name="Picture 6" descr="Logo&#10;&#10;Description automatically generated">
            <a:extLst>
              <a:ext uri="{FF2B5EF4-FFF2-40B4-BE49-F238E27FC236}">
                <a16:creationId xmlns:a16="http://schemas.microsoft.com/office/drawing/2014/main" id="{2017DF0A-F6B7-109F-E437-F76F3BF8C08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45043" y="5555386"/>
            <a:ext cx="1175292" cy="1175292"/>
          </a:xfrm>
          <a:prstGeom prst="rect">
            <a:avLst/>
          </a:prstGeom>
        </p:spPr>
      </p:pic>
      <p:pic>
        <p:nvPicPr>
          <p:cNvPr id="2" name="Online Media 1" title="Playing Along with the Pulse - Made with Clipchamp">
            <a:hlinkClick r:id="" action="ppaction://media"/>
            <a:extLst>
              <a:ext uri="{FF2B5EF4-FFF2-40B4-BE49-F238E27FC236}">
                <a16:creationId xmlns:a16="http://schemas.microsoft.com/office/drawing/2014/main" id="{F634587F-D992-F616-2219-92EC8D2168AD}"/>
              </a:ext>
            </a:extLst>
          </p:cNvPr>
          <p:cNvPicPr>
            <a:picLocks noRot="1" noChangeAspect="1"/>
          </p:cNvPicPr>
          <p:nvPr>
            <a:videoFile r:link="rId1"/>
          </p:nvPr>
        </p:nvPicPr>
        <p:blipFill>
          <a:blip r:embed="rId6"/>
          <a:stretch>
            <a:fillRect/>
          </a:stretch>
        </p:blipFill>
        <p:spPr>
          <a:xfrm>
            <a:off x="1614837" y="1670270"/>
            <a:ext cx="8962326" cy="5049198"/>
          </a:xfrm>
          <a:prstGeom prst="rect">
            <a:avLst/>
          </a:prstGeom>
        </p:spPr>
      </p:pic>
    </p:spTree>
    <p:extLst>
      <p:ext uri="{BB962C8B-B14F-4D97-AF65-F5344CB8AC3E}">
        <p14:creationId xmlns:p14="http://schemas.microsoft.com/office/powerpoint/2010/main" val="1219990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hape, rectangle&#10;&#10;Description automatically generated">
            <a:extLst>
              <a:ext uri="{FF2B5EF4-FFF2-40B4-BE49-F238E27FC236}">
                <a16:creationId xmlns:a16="http://schemas.microsoft.com/office/drawing/2014/main" id="{EFEFB314-069F-2F45-1C7D-EC27E14FAA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277724" cy="6958149"/>
          </a:xfrm>
          <a:prstGeom prst="rect">
            <a:avLst/>
          </a:prstGeom>
        </p:spPr>
      </p:pic>
      <p:sp>
        <p:nvSpPr>
          <p:cNvPr id="4" name="Rectangle 3">
            <a:extLst>
              <a:ext uri="{FF2B5EF4-FFF2-40B4-BE49-F238E27FC236}">
                <a16:creationId xmlns:a16="http://schemas.microsoft.com/office/drawing/2014/main" id="{6532D67E-206A-3DDF-BB1C-5A3E7FD2AAFC}"/>
              </a:ext>
            </a:extLst>
          </p:cNvPr>
          <p:cNvSpPr/>
          <p:nvPr/>
        </p:nvSpPr>
        <p:spPr>
          <a:xfrm>
            <a:off x="2405438" y="624872"/>
            <a:ext cx="7381124" cy="923330"/>
          </a:xfrm>
          <a:prstGeom prst="rect">
            <a:avLst/>
          </a:prstGeom>
          <a:noFill/>
        </p:spPr>
        <p:txBody>
          <a:bodyPr wrap="none" lIns="91440" tIns="45720" rIns="91440" bIns="45720">
            <a:spAutoFit/>
          </a:bodyPr>
          <a:lstStyle/>
          <a:p>
            <a:pPr algn="ctr"/>
            <a:r>
              <a:rPr lang="en-US" sz="5400" b="1" u="sng" dirty="0">
                <a:ln w="22225">
                  <a:solidFill>
                    <a:srgbClr val="6625E7"/>
                  </a:solidFill>
                  <a:prstDash val="solid"/>
                </a:ln>
                <a:solidFill>
                  <a:srgbClr val="D4D2F7"/>
                </a:solidFill>
              </a:rPr>
              <a:t>Don’t Look Back in Anger</a:t>
            </a:r>
          </a:p>
        </p:txBody>
      </p:sp>
      <p:sp>
        <p:nvSpPr>
          <p:cNvPr id="3" name="TextBox 2">
            <a:extLst>
              <a:ext uri="{FF2B5EF4-FFF2-40B4-BE49-F238E27FC236}">
                <a16:creationId xmlns:a16="http://schemas.microsoft.com/office/drawing/2014/main" id="{93E5C6E2-48D8-DCCF-1872-15FD25463D74}"/>
              </a:ext>
            </a:extLst>
          </p:cNvPr>
          <p:cNvSpPr txBox="1"/>
          <p:nvPr/>
        </p:nvSpPr>
        <p:spPr>
          <a:xfrm>
            <a:off x="623592" y="2272924"/>
            <a:ext cx="3836068" cy="2246769"/>
          </a:xfrm>
          <a:prstGeom prst="rect">
            <a:avLst/>
          </a:prstGeom>
          <a:noFill/>
        </p:spPr>
        <p:txBody>
          <a:bodyPr wrap="square">
            <a:spAutoFit/>
          </a:bodyPr>
          <a:lstStyle/>
          <a:p>
            <a:pPr algn="ctr"/>
            <a:r>
              <a:rPr kumimoji="0" lang="en-GB" sz="2200" b="1" u="none" strike="noStrike" kern="1200" cap="none" spc="0" normalizeH="0" baseline="0" noProof="0" dirty="0">
                <a:ln>
                  <a:noFill/>
                </a:ln>
                <a:effectLst/>
                <a:uLnTx/>
                <a:uFillTx/>
                <a:latin typeface="Calibri" panose="020F0502020204030204"/>
                <a:ea typeface="Times New Roman" panose="02020603050405020304" pitchFamily="18" charset="0"/>
                <a:cs typeface="Arial" panose="020B0604020202020204" pitchFamily="34" charset="0"/>
              </a:rPr>
              <a:t>So Sally can wait</a:t>
            </a:r>
          </a:p>
          <a:p>
            <a:pPr algn="ctr"/>
            <a:r>
              <a:rPr lang="en-GB" sz="2200" b="1" dirty="0">
                <a:latin typeface="Calibri" panose="020F0502020204030204"/>
                <a:cs typeface="Arial" panose="020B0604020202020204" pitchFamily="34" charset="0"/>
              </a:rPr>
              <a:t>She knows it’s too late</a:t>
            </a:r>
          </a:p>
          <a:p>
            <a:pPr algn="ctr"/>
            <a:r>
              <a:rPr lang="en-GB" sz="2200" b="1" dirty="0">
                <a:latin typeface="Calibri" panose="020F0502020204030204"/>
                <a:cs typeface="Arial" panose="020B0604020202020204" pitchFamily="34" charset="0"/>
              </a:rPr>
              <a:t>As were walking on by</a:t>
            </a:r>
          </a:p>
          <a:p>
            <a:pPr algn="ctr"/>
            <a:endParaRPr lang="en-GB" sz="800" b="1" dirty="0">
              <a:latin typeface="Calibri" panose="020F0502020204030204"/>
              <a:cs typeface="Arial" panose="020B0604020202020204" pitchFamily="34" charset="0"/>
            </a:endParaRPr>
          </a:p>
          <a:p>
            <a:pPr algn="ctr"/>
            <a:r>
              <a:rPr lang="en-GB" sz="2200" b="1" dirty="0">
                <a:latin typeface="Calibri" panose="020F0502020204030204"/>
                <a:cs typeface="Arial" panose="020B0604020202020204" pitchFamily="34" charset="0"/>
              </a:rPr>
              <a:t>Her soul slides away</a:t>
            </a:r>
          </a:p>
          <a:p>
            <a:pPr algn="ctr"/>
            <a:r>
              <a:rPr lang="en-GB" sz="2200" b="1" dirty="0">
                <a:latin typeface="Calibri" panose="020F0502020204030204"/>
                <a:cs typeface="Arial" panose="020B0604020202020204" pitchFamily="34" charset="0"/>
              </a:rPr>
              <a:t>But don’t look back in anger</a:t>
            </a:r>
          </a:p>
          <a:p>
            <a:pPr algn="ctr"/>
            <a:r>
              <a:rPr lang="en-GB" sz="2200" b="1" dirty="0">
                <a:latin typeface="Calibri" panose="020F0502020204030204"/>
                <a:cs typeface="Arial" panose="020B0604020202020204" pitchFamily="34" charset="0"/>
              </a:rPr>
              <a:t>I heard you say.</a:t>
            </a:r>
          </a:p>
        </p:txBody>
      </p:sp>
      <p:pic>
        <p:nvPicPr>
          <p:cNvPr id="1026" name="Picture 2" descr="Oasis | iHeart">
            <a:extLst>
              <a:ext uri="{FF2B5EF4-FFF2-40B4-BE49-F238E27FC236}">
                <a16:creationId xmlns:a16="http://schemas.microsoft.com/office/drawing/2014/main" id="{95606664-182B-2565-2394-3B8C0AE3C72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67543" y="1667852"/>
            <a:ext cx="3456914" cy="345691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Logo&#10;&#10;Description automatically generated">
            <a:extLst>
              <a:ext uri="{FF2B5EF4-FFF2-40B4-BE49-F238E27FC236}">
                <a16:creationId xmlns:a16="http://schemas.microsoft.com/office/drawing/2014/main" id="{A3793F14-F1B9-1E1D-873D-9CD2D6D8B36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81982" y="671534"/>
            <a:ext cx="838332" cy="838332"/>
          </a:xfrm>
          <a:prstGeom prst="rect">
            <a:avLst/>
          </a:prstGeom>
        </p:spPr>
      </p:pic>
      <p:pic>
        <p:nvPicPr>
          <p:cNvPr id="6" name="Picture 5">
            <a:extLst>
              <a:ext uri="{FF2B5EF4-FFF2-40B4-BE49-F238E27FC236}">
                <a16:creationId xmlns:a16="http://schemas.microsoft.com/office/drawing/2014/main" id="{7D45F548-0B89-9DCB-85A5-734B4211B4BF}"/>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710595" y="682340"/>
            <a:ext cx="1282212" cy="681709"/>
          </a:xfrm>
          <a:prstGeom prst="rect">
            <a:avLst/>
          </a:prstGeom>
        </p:spPr>
      </p:pic>
      <p:sp>
        <p:nvSpPr>
          <p:cNvPr id="7" name="TextBox 6">
            <a:extLst>
              <a:ext uri="{FF2B5EF4-FFF2-40B4-BE49-F238E27FC236}">
                <a16:creationId xmlns:a16="http://schemas.microsoft.com/office/drawing/2014/main" id="{9C0D70F3-F4EA-8B43-5118-5C6E4584ED21}"/>
              </a:ext>
            </a:extLst>
          </p:cNvPr>
          <p:cNvSpPr txBox="1"/>
          <p:nvPr/>
        </p:nvSpPr>
        <p:spPr>
          <a:xfrm>
            <a:off x="7795273" y="2136338"/>
            <a:ext cx="3836068" cy="2585323"/>
          </a:xfrm>
          <a:prstGeom prst="rect">
            <a:avLst/>
          </a:prstGeom>
          <a:noFill/>
        </p:spPr>
        <p:txBody>
          <a:bodyPr wrap="square">
            <a:spAutoFit/>
          </a:bodyPr>
          <a:lstStyle/>
          <a:p>
            <a:pPr algn="ctr"/>
            <a:r>
              <a:rPr kumimoji="0" lang="en-GB" sz="2200" b="1" u="none" strike="noStrike" kern="1200" cap="none" spc="0" normalizeH="0" baseline="0" noProof="0" dirty="0">
                <a:ln>
                  <a:noFill/>
                </a:ln>
                <a:effectLst/>
                <a:uLnTx/>
                <a:uFillTx/>
                <a:latin typeface="Calibri" panose="020F0502020204030204"/>
                <a:ea typeface="Times New Roman" panose="02020603050405020304" pitchFamily="18" charset="0"/>
                <a:cs typeface="Arial" panose="020B0604020202020204" pitchFamily="34" charset="0"/>
              </a:rPr>
              <a:t>So Sally can wait</a:t>
            </a:r>
          </a:p>
          <a:p>
            <a:pPr algn="ctr"/>
            <a:r>
              <a:rPr lang="en-GB" sz="2200" b="1" dirty="0">
                <a:latin typeface="Calibri" panose="020F0502020204030204"/>
                <a:cs typeface="Arial" panose="020B0604020202020204" pitchFamily="34" charset="0"/>
              </a:rPr>
              <a:t>She knows it’s too late</a:t>
            </a:r>
          </a:p>
          <a:p>
            <a:pPr algn="ctr"/>
            <a:r>
              <a:rPr lang="en-GB" sz="2200" b="1" dirty="0">
                <a:latin typeface="Calibri" panose="020F0502020204030204"/>
                <a:cs typeface="Arial" panose="020B0604020202020204" pitchFamily="34" charset="0"/>
              </a:rPr>
              <a:t>As she's walking on by</a:t>
            </a:r>
          </a:p>
          <a:p>
            <a:pPr algn="ctr"/>
            <a:endParaRPr lang="en-GB" sz="800" b="1" dirty="0">
              <a:latin typeface="Calibri" panose="020F0502020204030204"/>
              <a:cs typeface="Arial" panose="020B0604020202020204" pitchFamily="34" charset="0"/>
            </a:endParaRPr>
          </a:p>
          <a:p>
            <a:pPr algn="ctr"/>
            <a:r>
              <a:rPr lang="en-GB" sz="2200" b="1" dirty="0">
                <a:latin typeface="Calibri" panose="020F0502020204030204"/>
                <a:cs typeface="Arial" panose="020B0604020202020204" pitchFamily="34" charset="0"/>
              </a:rPr>
              <a:t>My soul slides away</a:t>
            </a:r>
          </a:p>
          <a:p>
            <a:pPr algn="ctr"/>
            <a:r>
              <a:rPr lang="en-GB" sz="2200" b="1" dirty="0">
                <a:latin typeface="Calibri" panose="020F0502020204030204"/>
                <a:cs typeface="Arial" panose="020B0604020202020204" pitchFamily="34" charset="0"/>
              </a:rPr>
              <a:t>But don’t look back in anger</a:t>
            </a:r>
          </a:p>
          <a:p>
            <a:pPr algn="ctr"/>
            <a:r>
              <a:rPr lang="en-GB" sz="2200" b="1" dirty="0">
                <a:latin typeface="Calibri" panose="020F0502020204030204"/>
                <a:cs typeface="Arial" panose="020B0604020202020204" pitchFamily="34" charset="0"/>
              </a:rPr>
              <a:t>Don’t look back in anger</a:t>
            </a:r>
          </a:p>
          <a:p>
            <a:pPr algn="ctr"/>
            <a:r>
              <a:rPr lang="en-GB" sz="2200" b="1" dirty="0">
                <a:latin typeface="Calibri" panose="020F0502020204030204"/>
                <a:cs typeface="Arial" panose="020B0604020202020204" pitchFamily="34" charset="0"/>
              </a:rPr>
              <a:t>I heard you say.</a:t>
            </a:r>
          </a:p>
        </p:txBody>
      </p:sp>
      <p:pic>
        <p:nvPicPr>
          <p:cNvPr id="9" name="Don't Look Back In Anger CLIP">
            <a:hlinkClick r:id="" action="ppaction://media"/>
            <a:extLst>
              <a:ext uri="{FF2B5EF4-FFF2-40B4-BE49-F238E27FC236}">
                <a16:creationId xmlns:a16="http://schemas.microsoft.com/office/drawing/2014/main" id="{474997FE-1C07-B2B2-EA27-885ED7154874}"/>
              </a:ext>
            </a:extLst>
          </p:cNvPr>
          <p:cNvPicPr>
            <a:picLocks noChangeAspect="1"/>
          </p:cNvPicPr>
          <p:nvPr>
            <a:audioFile r:link="rId2"/>
            <p:extLst>
              <p:ext uri="{DAA4B4D4-6D71-4841-9C94-3DE7FCFB9230}">
                <p14:media xmlns:p14="http://schemas.microsoft.com/office/powerpoint/2010/main" r:embed="rId1"/>
              </p:ext>
            </p:extLst>
          </p:nvPr>
        </p:nvPicPr>
        <p:blipFill>
          <a:blip r:embed="rId8">
            <a:extLst>
              <a:ext uri="{28A0092B-C50C-407E-A947-70E740481C1C}">
                <a14:useLocalDpi xmlns:a14="http://schemas.microsoft.com/office/drawing/2010/main" val="0"/>
              </a:ext>
            </a:extLst>
          </a:blip>
          <a:srcRect/>
          <a:stretch/>
        </p:blipFill>
        <p:spPr>
          <a:xfrm>
            <a:off x="5262626" y="5244416"/>
            <a:ext cx="1666748" cy="937546"/>
          </a:xfrm>
          <a:prstGeom prst="rect">
            <a:avLst/>
          </a:prstGeom>
        </p:spPr>
      </p:pic>
    </p:spTree>
    <p:extLst>
      <p:ext uri="{BB962C8B-B14F-4D97-AF65-F5344CB8AC3E}">
        <p14:creationId xmlns:p14="http://schemas.microsoft.com/office/powerpoint/2010/main" val="3218015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out)">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76560" fill="hold"/>
                                        <p:tgtEl>
                                          <p:spTgt spid="9"/>
                                        </p:tgtEl>
                                      </p:cBhvr>
                                    </p:cmd>
                                  </p:childTnLst>
                                </p:cTn>
                              </p:par>
                            </p:childTnLst>
                          </p:cTn>
                        </p:par>
                      </p:childTnLst>
                    </p:cTn>
                  </p:par>
                </p:childTnLst>
              </p:cTn>
              <p:nextCondLst>
                <p:cond evt="onClick" delay="0">
                  <p:tgtEl>
                    <p:spTgt spid="9"/>
                  </p:tgtEl>
                </p:cond>
              </p:nextCondLst>
            </p:seq>
            <p:audio>
              <p:cMediaNode vol="80000">
                <p:cTn id="13" fill="remove" display="0">
                  <p:stCondLst>
                    <p:cond delay="indefinite"/>
                  </p:stCondLst>
                  <p:endCondLst>
                    <p:cond evt="onStopAudio" delay="0">
                      <p:tgtEl>
                        <p:sldTgt/>
                      </p:tgtEl>
                    </p:cond>
                  </p:endCondLst>
                </p:cTn>
                <p:tgtEl>
                  <p:spTgt spid="9"/>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hape, rectangle&#10;&#10;Description automatically generated">
            <a:extLst>
              <a:ext uri="{FF2B5EF4-FFF2-40B4-BE49-F238E27FC236}">
                <a16:creationId xmlns:a16="http://schemas.microsoft.com/office/drawing/2014/main" id="{EFEFB314-069F-2F45-1C7D-EC27E14FAA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77724" cy="6958149"/>
          </a:xfrm>
          <a:prstGeom prst="rect">
            <a:avLst/>
          </a:prstGeom>
        </p:spPr>
      </p:pic>
      <p:pic>
        <p:nvPicPr>
          <p:cNvPr id="2" name="Picture 1">
            <a:extLst>
              <a:ext uri="{FF2B5EF4-FFF2-40B4-BE49-F238E27FC236}">
                <a16:creationId xmlns:a16="http://schemas.microsoft.com/office/drawing/2014/main" id="{79DD8139-302C-15B1-1932-617F411EC93E}"/>
              </a:ext>
            </a:extLst>
          </p:cNvPr>
          <p:cNvPicPr>
            <a:picLocks noChangeAspect="1"/>
          </p:cNvPicPr>
          <p:nvPr/>
        </p:nvPicPr>
        <p:blipFill>
          <a:blip r:embed="rId3"/>
          <a:stretch>
            <a:fillRect/>
          </a:stretch>
        </p:blipFill>
        <p:spPr>
          <a:xfrm>
            <a:off x="729034" y="1596639"/>
            <a:ext cx="10733930" cy="4536789"/>
          </a:xfrm>
          <a:prstGeom prst="rect">
            <a:avLst/>
          </a:prstGeom>
        </p:spPr>
      </p:pic>
      <p:sp>
        <p:nvSpPr>
          <p:cNvPr id="3" name="TextBox 2">
            <a:extLst>
              <a:ext uri="{FF2B5EF4-FFF2-40B4-BE49-F238E27FC236}">
                <a16:creationId xmlns:a16="http://schemas.microsoft.com/office/drawing/2014/main" id="{D3194068-3C90-1C1B-CAEE-F5DFF3D057A1}"/>
              </a:ext>
            </a:extLst>
          </p:cNvPr>
          <p:cNvSpPr txBox="1"/>
          <p:nvPr/>
        </p:nvSpPr>
        <p:spPr>
          <a:xfrm>
            <a:off x="2913802" y="634397"/>
            <a:ext cx="6450119" cy="923330"/>
          </a:xfrm>
          <a:prstGeom prst="rect">
            <a:avLst/>
          </a:prstGeom>
          <a:noFill/>
        </p:spPr>
        <p:txBody>
          <a:bodyPr wrap="square">
            <a:spAutoFit/>
          </a:bodyPr>
          <a:lstStyle/>
          <a:p>
            <a:pPr algn="ctr"/>
            <a:r>
              <a:rPr lang="en-US" sz="5400" b="1" u="sng" dirty="0">
                <a:ln w="22225">
                  <a:solidFill>
                    <a:srgbClr val="6625E7"/>
                  </a:solidFill>
                  <a:prstDash val="solid"/>
                </a:ln>
                <a:solidFill>
                  <a:srgbClr val="D4D2F7"/>
                </a:solidFill>
              </a:rPr>
              <a:t>How to Hold a Beater</a:t>
            </a:r>
            <a:endParaRPr lang="en-GB" sz="5400" dirty="0"/>
          </a:p>
        </p:txBody>
      </p:sp>
      <p:pic>
        <p:nvPicPr>
          <p:cNvPr id="4" name="Picture 3">
            <a:extLst>
              <a:ext uri="{FF2B5EF4-FFF2-40B4-BE49-F238E27FC236}">
                <a16:creationId xmlns:a16="http://schemas.microsoft.com/office/drawing/2014/main" id="{E550F424-8C89-3E73-5631-3724425B4F3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10595" y="682340"/>
            <a:ext cx="1282212" cy="681709"/>
          </a:xfrm>
          <a:prstGeom prst="rect">
            <a:avLst/>
          </a:prstGeom>
        </p:spPr>
      </p:pic>
      <p:pic>
        <p:nvPicPr>
          <p:cNvPr id="5" name="Picture 4" descr="Logo&#10;&#10;Description automatically generated">
            <a:extLst>
              <a:ext uri="{FF2B5EF4-FFF2-40B4-BE49-F238E27FC236}">
                <a16:creationId xmlns:a16="http://schemas.microsoft.com/office/drawing/2014/main" id="{69AE6CB9-E343-575A-2853-34E1DD141BC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81982" y="671534"/>
            <a:ext cx="838332" cy="838332"/>
          </a:xfrm>
          <a:prstGeom prst="rect">
            <a:avLst/>
          </a:prstGeom>
        </p:spPr>
      </p:pic>
    </p:spTree>
    <p:extLst>
      <p:ext uri="{BB962C8B-B14F-4D97-AF65-F5344CB8AC3E}">
        <p14:creationId xmlns:p14="http://schemas.microsoft.com/office/powerpoint/2010/main" val="5843192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hape, rectangle&#10;&#10;Description automatically generated">
            <a:extLst>
              <a:ext uri="{FF2B5EF4-FFF2-40B4-BE49-F238E27FC236}">
                <a16:creationId xmlns:a16="http://schemas.microsoft.com/office/drawing/2014/main" id="{EFEFB314-069F-2F45-1C7D-EC27E14FAA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77724" cy="6958149"/>
          </a:xfrm>
          <a:prstGeom prst="rect">
            <a:avLst/>
          </a:prstGeom>
        </p:spPr>
      </p:pic>
      <p:sp>
        <p:nvSpPr>
          <p:cNvPr id="6" name="TextBox 5">
            <a:extLst>
              <a:ext uri="{FF2B5EF4-FFF2-40B4-BE49-F238E27FC236}">
                <a16:creationId xmlns:a16="http://schemas.microsoft.com/office/drawing/2014/main" id="{2935FC36-7E2D-AC10-3094-0F8710466CA1}"/>
              </a:ext>
            </a:extLst>
          </p:cNvPr>
          <p:cNvSpPr txBox="1"/>
          <p:nvPr/>
        </p:nvSpPr>
        <p:spPr>
          <a:xfrm>
            <a:off x="671687" y="1675703"/>
            <a:ext cx="6308233" cy="3847207"/>
          </a:xfrm>
          <a:prstGeom prst="rect">
            <a:avLst/>
          </a:prstGeom>
          <a:noFill/>
        </p:spPr>
        <p:txBody>
          <a:bodyPr wrap="square">
            <a:spAutoFit/>
          </a:bodyPr>
          <a:lstStyle/>
          <a:p>
            <a:r>
              <a:rPr lang="en-GB" sz="2800" b="1" i="0" u="none" strike="noStrike" kern="1200" dirty="0">
                <a:solidFill>
                  <a:srgbClr val="FF5300"/>
                </a:solidFill>
                <a:effectLst/>
                <a:latin typeface="+mn-lt"/>
                <a:ea typeface="+mn-ea"/>
                <a:cs typeface="+mn-cs"/>
              </a:rPr>
              <a:t>What we don’t want to see:</a:t>
            </a:r>
          </a:p>
          <a:p>
            <a:pPr marL="355600" indent="-355600">
              <a:buFont typeface="Wingdings" panose="05000000000000000000" pitchFamily="2" charset="2"/>
              <a:buChar char="Ø"/>
            </a:pPr>
            <a:endParaRPr lang="en-GB" sz="800" b="1" dirty="0">
              <a:solidFill>
                <a:srgbClr val="FF5300"/>
              </a:solidFill>
            </a:endParaRPr>
          </a:p>
          <a:p>
            <a:pPr marL="355600" indent="-355600">
              <a:buFont typeface="Wingdings" panose="05000000000000000000" pitchFamily="2" charset="2"/>
              <a:buChar char="Ø"/>
            </a:pPr>
            <a:r>
              <a:rPr lang="en-GB" sz="2800" b="1" dirty="0">
                <a:solidFill>
                  <a:srgbClr val="FF5300"/>
                </a:solidFill>
              </a:rPr>
              <a:t>balled fists – like you’re about to throw a punch</a:t>
            </a:r>
            <a:r>
              <a:rPr lang="en-GB" sz="2800" b="1" i="0" u="none" strike="noStrike" kern="1200" dirty="0">
                <a:solidFill>
                  <a:srgbClr val="FF5300"/>
                </a:solidFill>
                <a:effectLst/>
                <a:latin typeface="+mn-lt"/>
                <a:ea typeface="+mn-ea"/>
                <a:cs typeface="+mn-cs"/>
              </a:rPr>
              <a:t>,</a:t>
            </a:r>
          </a:p>
          <a:p>
            <a:pPr marL="355600" indent="-355600">
              <a:buFont typeface="Wingdings" panose="05000000000000000000" pitchFamily="2" charset="2"/>
              <a:buChar char="Ø"/>
            </a:pPr>
            <a:endParaRPr lang="en-GB" sz="800" b="1" i="0" u="none" strike="noStrike" kern="1200" dirty="0">
              <a:solidFill>
                <a:srgbClr val="FF5300"/>
              </a:solidFill>
              <a:effectLst/>
              <a:latin typeface="+mn-lt"/>
              <a:ea typeface="+mn-ea"/>
              <a:cs typeface="+mn-cs"/>
            </a:endParaRPr>
          </a:p>
          <a:p>
            <a:pPr marL="355600" indent="-355600">
              <a:buFont typeface="Wingdings" panose="05000000000000000000" pitchFamily="2" charset="2"/>
              <a:buChar char="Ø"/>
            </a:pPr>
            <a:r>
              <a:rPr lang="en-GB" sz="2800" b="1" i="0" u="none" strike="noStrike" kern="1200" dirty="0">
                <a:solidFill>
                  <a:srgbClr val="FF5300"/>
                </a:solidFill>
                <a:effectLst/>
                <a:latin typeface="+mn-lt"/>
                <a:ea typeface="+mn-ea"/>
                <a:cs typeface="+mn-cs"/>
              </a:rPr>
              <a:t>an outstretched finger – like you’re pointing or telling someone off,</a:t>
            </a:r>
          </a:p>
          <a:p>
            <a:pPr marL="355600" indent="-355600">
              <a:buFont typeface="Wingdings" panose="05000000000000000000" pitchFamily="2" charset="2"/>
              <a:buChar char="Ø"/>
            </a:pPr>
            <a:endParaRPr lang="en-GB" sz="800" b="1" i="0" u="none" strike="noStrike" kern="1200" dirty="0">
              <a:solidFill>
                <a:srgbClr val="FF5300"/>
              </a:solidFill>
              <a:effectLst/>
              <a:latin typeface="+mn-lt"/>
              <a:ea typeface="+mn-ea"/>
              <a:cs typeface="+mn-cs"/>
            </a:endParaRPr>
          </a:p>
          <a:p>
            <a:pPr marL="355600" indent="-355600">
              <a:buFont typeface="Wingdings" panose="05000000000000000000" pitchFamily="2" charset="2"/>
              <a:buChar char="Ø"/>
            </a:pPr>
            <a:r>
              <a:rPr lang="en-GB" sz="2800" b="1" i="0" u="none" strike="noStrike" kern="1200" dirty="0">
                <a:solidFill>
                  <a:srgbClr val="FF5300"/>
                </a:solidFill>
                <a:effectLst/>
                <a:latin typeface="+mn-lt"/>
                <a:ea typeface="+mn-ea"/>
                <a:cs typeface="+mn-cs"/>
              </a:rPr>
              <a:t>upside down and pointing downwards – like you’re holding a pencil.</a:t>
            </a:r>
          </a:p>
          <a:p>
            <a:endParaRPr lang="en-GB" sz="2400" b="0" i="0" u="none" strike="noStrike" kern="1200" dirty="0">
              <a:effectLst/>
              <a:latin typeface="+mn-lt"/>
              <a:ea typeface="+mn-ea"/>
              <a:cs typeface="+mn-cs"/>
            </a:endParaRPr>
          </a:p>
        </p:txBody>
      </p:sp>
      <p:sp>
        <p:nvSpPr>
          <p:cNvPr id="2" name="TextBox 1">
            <a:extLst>
              <a:ext uri="{FF2B5EF4-FFF2-40B4-BE49-F238E27FC236}">
                <a16:creationId xmlns:a16="http://schemas.microsoft.com/office/drawing/2014/main" id="{ED83292F-0ECB-9B97-32EC-C68790F1FBC3}"/>
              </a:ext>
            </a:extLst>
          </p:cNvPr>
          <p:cNvSpPr txBox="1"/>
          <p:nvPr/>
        </p:nvSpPr>
        <p:spPr>
          <a:xfrm>
            <a:off x="2913802" y="605213"/>
            <a:ext cx="6450119" cy="923330"/>
          </a:xfrm>
          <a:prstGeom prst="rect">
            <a:avLst/>
          </a:prstGeom>
          <a:noFill/>
        </p:spPr>
        <p:txBody>
          <a:bodyPr wrap="square">
            <a:spAutoFit/>
          </a:bodyPr>
          <a:lstStyle/>
          <a:p>
            <a:pPr algn="ctr"/>
            <a:r>
              <a:rPr lang="en-US" sz="5400" b="1" u="sng" dirty="0">
                <a:ln w="22225">
                  <a:solidFill>
                    <a:srgbClr val="6625E7"/>
                  </a:solidFill>
                  <a:prstDash val="solid"/>
                </a:ln>
                <a:solidFill>
                  <a:srgbClr val="D4D2F7"/>
                </a:solidFill>
              </a:rPr>
              <a:t>How to Hold a Beater</a:t>
            </a:r>
            <a:endParaRPr lang="en-GB" sz="5400" dirty="0"/>
          </a:p>
        </p:txBody>
      </p:sp>
      <p:pic>
        <p:nvPicPr>
          <p:cNvPr id="1026" name="Picture 2" descr="See the source image">
            <a:extLst>
              <a:ext uri="{FF2B5EF4-FFF2-40B4-BE49-F238E27FC236}">
                <a16:creationId xmlns:a16="http://schemas.microsoft.com/office/drawing/2014/main" id="{55876A38-FE1C-F572-5C60-8959FE7803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1926" y="1721583"/>
            <a:ext cx="4302760" cy="430276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02E50D24-A8D1-B8BD-588C-FB22AAB2961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10595" y="682340"/>
            <a:ext cx="1282212" cy="681709"/>
          </a:xfrm>
          <a:prstGeom prst="rect">
            <a:avLst/>
          </a:prstGeom>
        </p:spPr>
      </p:pic>
      <p:pic>
        <p:nvPicPr>
          <p:cNvPr id="4" name="Picture 3" descr="Logo&#10;&#10;Description automatically generated">
            <a:extLst>
              <a:ext uri="{FF2B5EF4-FFF2-40B4-BE49-F238E27FC236}">
                <a16:creationId xmlns:a16="http://schemas.microsoft.com/office/drawing/2014/main" id="{F7A27522-3C92-299D-B8D8-43A3CAEFB9A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81982" y="671534"/>
            <a:ext cx="838332" cy="838332"/>
          </a:xfrm>
          <a:prstGeom prst="rect">
            <a:avLst/>
          </a:prstGeom>
        </p:spPr>
      </p:pic>
    </p:spTree>
    <p:extLst>
      <p:ext uri="{BB962C8B-B14F-4D97-AF65-F5344CB8AC3E}">
        <p14:creationId xmlns:p14="http://schemas.microsoft.com/office/powerpoint/2010/main" val="36463844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hape&#10;&#10;Description automatically generated">
            <a:extLst>
              <a:ext uri="{FF2B5EF4-FFF2-40B4-BE49-F238E27FC236}">
                <a16:creationId xmlns:a16="http://schemas.microsoft.com/office/drawing/2014/main" id="{2F57F770-1CDF-9EE3-2111-C3CB92BBB3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4" y="0"/>
            <a:ext cx="12187066" cy="6858000"/>
          </a:xfrm>
          <a:prstGeom prst="rect">
            <a:avLst/>
          </a:prstGeom>
        </p:spPr>
      </p:pic>
      <p:sp>
        <p:nvSpPr>
          <p:cNvPr id="6" name="Rectangle: Rounded Corners 5">
            <a:extLst>
              <a:ext uri="{FF2B5EF4-FFF2-40B4-BE49-F238E27FC236}">
                <a16:creationId xmlns:a16="http://schemas.microsoft.com/office/drawing/2014/main" id="{82112372-81EC-425B-B499-E40E8E046324}"/>
              </a:ext>
            </a:extLst>
          </p:cNvPr>
          <p:cNvSpPr/>
          <p:nvPr/>
        </p:nvSpPr>
        <p:spPr>
          <a:xfrm>
            <a:off x="2017828" y="349491"/>
            <a:ext cx="8214712" cy="1121503"/>
          </a:xfrm>
          <a:prstGeom prst="roundRect">
            <a:avLst/>
          </a:prstGeom>
          <a:solidFill>
            <a:schemeClr val="bg1"/>
          </a:solidFill>
          <a:ln w="76200">
            <a:solidFill>
              <a:srgbClr val="D4D2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8C9954A0-5A13-D4DB-6DE2-D542218BE17A}"/>
              </a:ext>
            </a:extLst>
          </p:cNvPr>
          <p:cNvSpPr/>
          <p:nvPr/>
        </p:nvSpPr>
        <p:spPr>
          <a:xfrm>
            <a:off x="2017828" y="433829"/>
            <a:ext cx="8192340" cy="877163"/>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100" b="1" i="0" u="none" strike="noStrike" kern="1200" cap="none" spc="0" normalizeH="0" baseline="0" noProof="0" dirty="0">
                <a:ln w="22225">
                  <a:solidFill>
                    <a:srgbClr val="6625E7"/>
                  </a:solidFill>
                  <a:prstDash val="solid"/>
                </a:ln>
                <a:solidFill>
                  <a:srgbClr val="D4D2F7"/>
                </a:solidFill>
                <a:effectLst/>
                <a:uLnTx/>
                <a:uFillTx/>
                <a:latin typeface="Calibri" panose="020F0502020204030204"/>
                <a:ea typeface="+mn-ea"/>
                <a:cs typeface="+mn-cs"/>
              </a:rPr>
              <a:t>Playing Along with the Pulse</a:t>
            </a:r>
          </a:p>
        </p:txBody>
      </p:sp>
      <p:pic>
        <p:nvPicPr>
          <p:cNvPr id="3" name="Picture 2">
            <a:extLst>
              <a:ext uri="{FF2B5EF4-FFF2-40B4-BE49-F238E27FC236}">
                <a16:creationId xmlns:a16="http://schemas.microsoft.com/office/drawing/2014/main" id="{9140AB2B-413D-01F6-326A-524388D21E2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9638" y="196965"/>
            <a:ext cx="1572191" cy="835881"/>
          </a:xfrm>
          <a:prstGeom prst="rect">
            <a:avLst/>
          </a:prstGeom>
        </p:spPr>
      </p:pic>
      <p:pic>
        <p:nvPicPr>
          <p:cNvPr id="7" name="Picture 6" descr="Logo&#10;&#10;Description automatically generated">
            <a:extLst>
              <a:ext uri="{FF2B5EF4-FFF2-40B4-BE49-F238E27FC236}">
                <a16:creationId xmlns:a16="http://schemas.microsoft.com/office/drawing/2014/main" id="{2017DF0A-F6B7-109F-E437-F76F3BF8C08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45043" y="5555386"/>
            <a:ext cx="1175292" cy="1175292"/>
          </a:xfrm>
          <a:prstGeom prst="rect">
            <a:avLst/>
          </a:prstGeom>
        </p:spPr>
      </p:pic>
      <p:pic>
        <p:nvPicPr>
          <p:cNvPr id="2" name="Online Media 1" title="Playing Along with the Pulse - Made with Clipchamp">
            <a:hlinkClick r:id="" action="ppaction://media"/>
            <a:extLst>
              <a:ext uri="{FF2B5EF4-FFF2-40B4-BE49-F238E27FC236}">
                <a16:creationId xmlns:a16="http://schemas.microsoft.com/office/drawing/2014/main" id="{65C63BE8-8B24-3883-50E8-A41DEDBA1DE1}"/>
              </a:ext>
            </a:extLst>
          </p:cNvPr>
          <p:cNvPicPr>
            <a:picLocks noRot="1" noChangeAspect="1"/>
          </p:cNvPicPr>
          <p:nvPr>
            <a:videoFile r:link="rId1"/>
          </p:nvPr>
        </p:nvPicPr>
        <p:blipFill>
          <a:blip r:embed="rId6"/>
          <a:stretch>
            <a:fillRect/>
          </a:stretch>
        </p:blipFill>
        <p:spPr>
          <a:xfrm>
            <a:off x="1571368" y="1621292"/>
            <a:ext cx="9049263" cy="5098176"/>
          </a:xfrm>
          <a:prstGeom prst="rect">
            <a:avLst/>
          </a:prstGeom>
        </p:spPr>
      </p:pic>
    </p:spTree>
    <p:extLst>
      <p:ext uri="{BB962C8B-B14F-4D97-AF65-F5344CB8AC3E}">
        <p14:creationId xmlns:p14="http://schemas.microsoft.com/office/powerpoint/2010/main" val="2776031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hape, rectangle&#10;&#10;Description automatically generated">
            <a:extLst>
              <a:ext uri="{FF2B5EF4-FFF2-40B4-BE49-F238E27FC236}">
                <a16:creationId xmlns:a16="http://schemas.microsoft.com/office/drawing/2014/main" id="{1007CA7F-B29D-1EB9-F792-38355A8F04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7" y="0"/>
            <a:ext cx="12187066" cy="6858000"/>
          </a:xfrm>
          <a:prstGeom prst="rect">
            <a:avLst/>
          </a:prstGeom>
        </p:spPr>
      </p:pic>
      <p:sp>
        <p:nvSpPr>
          <p:cNvPr id="10" name="Rectangle: Rounded Corners 9">
            <a:extLst>
              <a:ext uri="{FF2B5EF4-FFF2-40B4-BE49-F238E27FC236}">
                <a16:creationId xmlns:a16="http://schemas.microsoft.com/office/drawing/2014/main" id="{BFB784E1-2419-8BA9-F08F-CBF8CE4F99CE}"/>
              </a:ext>
            </a:extLst>
          </p:cNvPr>
          <p:cNvSpPr/>
          <p:nvPr/>
        </p:nvSpPr>
        <p:spPr>
          <a:xfrm>
            <a:off x="2091114" y="370152"/>
            <a:ext cx="8152111" cy="1121503"/>
          </a:xfrm>
          <a:prstGeom prst="roundRect">
            <a:avLst/>
          </a:prstGeom>
          <a:solidFill>
            <a:schemeClr val="bg1"/>
          </a:solidFill>
          <a:ln w="76200">
            <a:solidFill>
              <a:srgbClr val="DAE3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93162610-5DE8-DD70-20C2-8464C6A7AA51}"/>
              </a:ext>
            </a:extLst>
          </p:cNvPr>
          <p:cNvSpPr/>
          <p:nvPr/>
        </p:nvSpPr>
        <p:spPr>
          <a:xfrm>
            <a:off x="2652555" y="469238"/>
            <a:ext cx="7022041" cy="92333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w="22225">
                  <a:solidFill>
                    <a:srgbClr val="4750FF"/>
                  </a:solidFill>
                  <a:prstDash val="solid"/>
                </a:ln>
                <a:solidFill>
                  <a:srgbClr val="4472C4">
                    <a:lumMod val="20000"/>
                    <a:lumOff val="80000"/>
                  </a:srgbClr>
                </a:solidFill>
                <a:effectLst/>
                <a:uLnTx/>
                <a:uFillTx/>
                <a:latin typeface="Calibri" panose="020F0502020204030204"/>
                <a:ea typeface="+mn-ea"/>
                <a:cs typeface="+mn-cs"/>
              </a:rPr>
              <a:t>Keep to the Steady Beat</a:t>
            </a:r>
          </a:p>
        </p:txBody>
      </p:sp>
      <p:pic>
        <p:nvPicPr>
          <p:cNvPr id="3" name="Picture 2">
            <a:extLst>
              <a:ext uri="{FF2B5EF4-FFF2-40B4-BE49-F238E27FC236}">
                <a16:creationId xmlns:a16="http://schemas.microsoft.com/office/drawing/2014/main" id="{8A12E08A-1032-247A-2EA6-41770E550F2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9638" y="196965"/>
            <a:ext cx="1572191" cy="835881"/>
          </a:xfrm>
          <a:prstGeom prst="rect">
            <a:avLst/>
          </a:prstGeom>
        </p:spPr>
      </p:pic>
      <p:pic>
        <p:nvPicPr>
          <p:cNvPr id="4" name="Picture 3" descr="Logo&#10;&#10;Description automatically generated">
            <a:extLst>
              <a:ext uri="{FF2B5EF4-FFF2-40B4-BE49-F238E27FC236}">
                <a16:creationId xmlns:a16="http://schemas.microsoft.com/office/drawing/2014/main" id="{502275FD-801A-6E14-173B-B8DE125ADC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45043" y="5555386"/>
            <a:ext cx="1175292" cy="1175292"/>
          </a:xfrm>
          <a:prstGeom prst="rect">
            <a:avLst/>
          </a:prstGeom>
        </p:spPr>
      </p:pic>
      <p:pic>
        <p:nvPicPr>
          <p:cNvPr id="5" name="Online Media 4" title="Keep to the Steady Beat - Made with Clipchamp">
            <a:hlinkClick r:id="" action="ppaction://media"/>
            <a:extLst>
              <a:ext uri="{FF2B5EF4-FFF2-40B4-BE49-F238E27FC236}">
                <a16:creationId xmlns:a16="http://schemas.microsoft.com/office/drawing/2014/main" id="{3622866F-476B-8C1A-3878-72E6369DAFCC}"/>
              </a:ext>
            </a:extLst>
          </p:cNvPr>
          <p:cNvPicPr>
            <a:picLocks noRot="1" noChangeAspect="1"/>
          </p:cNvPicPr>
          <p:nvPr>
            <a:videoFile r:link="rId1"/>
          </p:nvPr>
        </p:nvPicPr>
        <p:blipFill>
          <a:blip r:embed="rId6"/>
          <a:stretch>
            <a:fillRect/>
          </a:stretch>
        </p:blipFill>
        <p:spPr>
          <a:xfrm>
            <a:off x="1799399" y="1646608"/>
            <a:ext cx="8593201" cy="4841240"/>
          </a:xfrm>
          <a:prstGeom prst="rect">
            <a:avLst/>
          </a:prstGeom>
        </p:spPr>
      </p:pic>
    </p:spTree>
    <p:extLst>
      <p:ext uri="{BB962C8B-B14F-4D97-AF65-F5344CB8AC3E}">
        <p14:creationId xmlns:p14="http://schemas.microsoft.com/office/powerpoint/2010/main" val="1886756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hape, rectangle&#10;&#10;Description automatically generated with medium confidence">
            <a:extLst>
              <a:ext uri="{FF2B5EF4-FFF2-40B4-BE49-F238E27FC236}">
                <a16:creationId xmlns:a16="http://schemas.microsoft.com/office/drawing/2014/main" id="{A9E55AFF-9216-8933-9188-0140F4A279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84363" cy="6982690"/>
          </a:xfrm>
          <a:prstGeom prst="rect">
            <a:avLst/>
          </a:prstGeom>
        </p:spPr>
      </p:pic>
      <p:sp>
        <p:nvSpPr>
          <p:cNvPr id="2" name="Title 1">
            <a:extLst>
              <a:ext uri="{FF2B5EF4-FFF2-40B4-BE49-F238E27FC236}">
                <a16:creationId xmlns:a16="http://schemas.microsoft.com/office/drawing/2014/main" id="{57E573B0-7F19-E44E-DDB4-03F62DAF38D1}"/>
              </a:ext>
            </a:extLst>
          </p:cNvPr>
          <p:cNvSpPr>
            <a:spLocks noGrp="1"/>
          </p:cNvSpPr>
          <p:nvPr>
            <p:ph type="title"/>
          </p:nvPr>
        </p:nvSpPr>
        <p:spPr>
          <a:xfrm>
            <a:off x="838198" y="866492"/>
            <a:ext cx="10591801" cy="1325563"/>
          </a:xfrm>
        </p:spPr>
        <p:txBody>
          <a:bodyPr>
            <a:normAutofit fontScale="90000"/>
          </a:bodyPr>
          <a:lstStyle/>
          <a:p>
            <a:pPr algn="ctr"/>
            <a:br>
              <a:rPr lang="en-GB" dirty="0"/>
            </a:br>
            <a:br>
              <a:rPr lang="en-GB" dirty="0"/>
            </a:br>
            <a:r>
              <a:rPr lang="en-GB" sz="2200" dirty="0"/>
              <a:t>For all of our plans in this unit, we have three areas of teaching: a focus activity, the main content and a plenary. These areas can be identified by a different border colour to the background. </a:t>
            </a:r>
            <a:br>
              <a:rPr lang="en-GB" dirty="0"/>
            </a:br>
            <a:br>
              <a:rPr lang="en-GB" dirty="0">
                <a:solidFill>
                  <a:srgbClr val="28249E"/>
                </a:solidFill>
              </a:rPr>
            </a:br>
            <a:endParaRPr lang="en-GB" dirty="0"/>
          </a:p>
        </p:txBody>
      </p:sp>
      <p:sp>
        <p:nvSpPr>
          <p:cNvPr id="10" name="TextBox 9">
            <a:extLst>
              <a:ext uri="{FF2B5EF4-FFF2-40B4-BE49-F238E27FC236}">
                <a16:creationId xmlns:a16="http://schemas.microsoft.com/office/drawing/2014/main" id="{CB837C57-2FE6-09E2-54E3-0922653DFD3F}"/>
              </a:ext>
            </a:extLst>
          </p:cNvPr>
          <p:cNvSpPr txBox="1"/>
          <p:nvPr/>
        </p:nvSpPr>
        <p:spPr>
          <a:xfrm>
            <a:off x="1115226" y="3471520"/>
            <a:ext cx="2574804" cy="369332"/>
          </a:xfrm>
          <a:prstGeom prst="rect">
            <a:avLst/>
          </a:prstGeom>
          <a:noFill/>
        </p:spPr>
        <p:txBody>
          <a:bodyPr wrap="square">
            <a:spAutoFit/>
          </a:bodyPr>
          <a:lstStyle/>
          <a:p>
            <a:pPr algn="ctr"/>
            <a:r>
              <a:rPr lang="en-GB" dirty="0">
                <a:solidFill>
                  <a:srgbClr val="6625E7"/>
                </a:solidFill>
              </a:rPr>
              <a:t>Focus Activity</a:t>
            </a:r>
            <a:endParaRPr lang="en-GB" dirty="0">
              <a:highlight>
                <a:srgbClr val="FF00FF"/>
              </a:highlight>
            </a:endParaRPr>
          </a:p>
        </p:txBody>
      </p:sp>
      <p:sp>
        <p:nvSpPr>
          <p:cNvPr id="8" name="TextBox 7">
            <a:extLst>
              <a:ext uri="{FF2B5EF4-FFF2-40B4-BE49-F238E27FC236}">
                <a16:creationId xmlns:a16="http://schemas.microsoft.com/office/drawing/2014/main" id="{98F6146E-383E-3CEE-5C74-74703E23CB81}"/>
              </a:ext>
            </a:extLst>
          </p:cNvPr>
          <p:cNvSpPr txBox="1"/>
          <p:nvPr/>
        </p:nvSpPr>
        <p:spPr>
          <a:xfrm>
            <a:off x="4848516" y="3482704"/>
            <a:ext cx="2630077" cy="369332"/>
          </a:xfrm>
          <a:prstGeom prst="rect">
            <a:avLst/>
          </a:prstGeom>
          <a:noFill/>
        </p:spPr>
        <p:txBody>
          <a:bodyPr wrap="square">
            <a:spAutoFit/>
          </a:bodyPr>
          <a:lstStyle/>
          <a:p>
            <a:pPr algn="ctr"/>
            <a:r>
              <a:rPr lang="en-GB" dirty="0">
                <a:solidFill>
                  <a:srgbClr val="FFA947"/>
                </a:solidFill>
              </a:rPr>
              <a:t>Main Content</a:t>
            </a:r>
            <a:endParaRPr lang="en-GB" dirty="0"/>
          </a:p>
        </p:txBody>
      </p:sp>
      <p:pic>
        <p:nvPicPr>
          <p:cNvPr id="14" name="Picture 13" descr="A picture containing application&#10;&#10;Description automatically generated">
            <a:extLst>
              <a:ext uri="{FF2B5EF4-FFF2-40B4-BE49-F238E27FC236}">
                <a16:creationId xmlns:a16="http://schemas.microsoft.com/office/drawing/2014/main" id="{B052362D-C6B6-422F-4D98-3CA9B31B71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225" y="1999565"/>
            <a:ext cx="2574805" cy="1458784"/>
          </a:xfrm>
          <a:prstGeom prst="rect">
            <a:avLst/>
          </a:prstGeom>
        </p:spPr>
      </p:pic>
      <p:pic>
        <p:nvPicPr>
          <p:cNvPr id="15" name="Picture 14" descr="Shape&#10;&#10;Description automatically generated with low confidence">
            <a:extLst>
              <a:ext uri="{FF2B5EF4-FFF2-40B4-BE49-F238E27FC236}">
                <a16:creationId xmlns:a16="http://schemas.microsoft.com/office/drawing/2014/main" id="{2ABDE1E8-9854-9D05-CE82-AEF5121887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37079" y="1936698"/>
            <a:ext cx="2574805" cy="1463062"/>
          </a:xfrm>
          <a:prstGeom prst="rect">
            <a:avLst/>
          </a:prstGeom>
        </p:spPr>
      </p:pic>
      <p:sp>
        <p:nvSpPr>
          <p:cNvPr id="12" name="TextBox 11">
            <a:extLst>
              <a:ext uri="{FF2B5EF4-FFF2-40B4-BE49-F238E27FC236}">
                <a16:creationId xmlns:a16="http://schemas.microsoft.com/office/drawing/2014/main" id="{BD0C1AB9-CCC2-F3E2-7FE7-E9F7DD1F6659}"/>
              </a:ext>
            </a:extLst>
          </p:cNvPr>
          <p:cNvSpPr txBox="1"/>
          <p:nvPr/>
        </p:nvSpPr>
        <p:spPr>
          <a:xfrm>
            <a:off x="8637079" y="3433523"/>
            <a:ext cx="2574804" cy="369332"/>
          </a:xfrm>
          <a:prstGeom prst="rect">
            <a:avLst/>
          </a:prstGeom>
          <a:noFill/>
        </p:spPr>
        <p:txBody>
          <a:bodyPr wrap="square">
            <a:spAutoFit/>
          </a:bodyPr>
          <a:lstStyle/>
          <a:p>
            <a:pPr algn="ctr"/>
            <a:r>
              <a:rPr lang="en-GB" dirty="0">
                <a:solidFill>
                  <a:srgbClr val="28249E"/>
                </a:solidFill>
              </a:rPr>
              <a:t>Plenary</a:t>
            </a:r>
            <a:endParaRPr lang="en-GB" dirty="0"/>
          </a:p>
        </p:txBody>
      </p:sp>
      <p:sp>
        <p:nvSpPr>
          <p:cNvPr id="17" name="TextBox 16">
            <a:extLst>
              <a:ext uri="{FF2B5EF4-FFF2-40B4-BE49-F238E27FC236}">
                <a16:creationId xmlns:a16="http://schemas.microsoft.com/office/drawing/2014/main" id="{A03DD2DA-4EC5-71CA-300A-2762CE6BAAC5}"/>
              </a:ext>
            </a:extLst>
          </p:cNvPr>
          <p:cNvSpPr txBox="1"/>
          <p:nvPr/>
        </p:nvSpPr>
        <p:spPr>
          <a:xfrm>
            <a:off x="4338363" y="637409"/>
            <a:ext cx="3515272" cy="400110"/>
          </a:xfrm>
          <a:prstGeom prst="rect">
            <a:avLst/>
          </a:prstGeom>
          <a:noFill/>
        </p:spPr>
        <p:txBody>
          <a:bodyPr wrap="square">
            <a:spAutoFit/>
          </a:bodyPr>
          <a:lstStyle/>
          <a:p>
            <a:pPr algn="ctr"/>
            <a:r>
              <a:rPr lang="en-GB" sz="2000" u="sng" dirty="0"/>
              <a:t>Plan &amp; Unit Guidance</a:t>
            </a:r>
          </a:p>
        </p:txBody>
      </p:sp>
      <p:sp>
        <p:nvSpPr>
          <p:cNvPr id="18" name="Title 1">
            <a:extLst>
              <a:ext uri="{FF2B5EF4-FFF2-40B4-BE49-F238E27FC236}">
                <a16:creationId xmlns:a16="http://schemas.microsoft.com/office/drawing/2014/main" id="{8D54023B-2F00-2864-A048-D7DBDE81C6FF}"/>
              </a:ext>
            </a:extLst>
          </p:cNvPr>
          <p:cNvSpPr txBox="1">
            <a:spLocks/>
          </p:cNvSpPr>
          <p:nvPr/>
        </p:nvSpPr>
        <p:spPr>
          <a:xfrm>
            <a:off x="1047160" y="3645669"/>
            <a:ext cx="10515600" cy="1325563"/>
          </a:xfrm>
          <a:prstGeom prst="rect">
            <a:avLst/>
          </a:prstGeom>
        </p:spPr>
        <p:txBody>
          <a:bodyPr vert="horz" lIns="91440" tIns="45720" rIns="91440" bIns="45720" rtlCol="0" anchor="ctr">
            <a:normAutofit fontScale="3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r>
              <a:rPr lang="en-GB" dirty="0"/>
            </a:br>
            <a:endParaRPr lang="en-GB" dirty="0"/>
          </a:p>
          <a:p>
            <a:pPr algn="ctr"/>
            <a:r>
              <a:rPr lang="en-GB" dirty="0"/>
              <a:t>D</a:t>
            </a:r>
            <a:r>
              <a:rPr lang="en-GB" sz="5300" dirty="0"/>
              <a:t>ifferent icons for audio and video will appear that allow you to interact with the content. Icons will work by hovering over them and then clicking the play button that appears underneath.</a:t>
            </a:r>
            <a:br>
              <a:rPr lang="en-GB" sz="5300" dirty="0"/>
            </a:br>
            <a:br>
              <a:rPr lang="en-GB" dirty="0">
                <a:solidFill>
                  <a:srgbClr val="28249E"/>
                </a:solidFill>
              </a:rPr>
            </a:br>
            <a:endParaRPr lang="en-GB" dirty="0"/>
          </a:p>
        </p:txBody>
      </p:sp>
      <p:pic>
        <p:nvPicPr>
          <p:cNvPr id="20" name="Picture 19" descr="Icon&#10;&#10;Description automatically generated">
            <a:extLst>
              <a:ext uri="{FF2B5EF4-FFF2-40B4-BE49-F238E27FC236}">
                <a16:creationId xmlns:a16="http://schemas.microsoft.com/office/drawing/2014/main" id="{3CA960A5-F5EB-B38C-C4F8-6F2FDA8FCB7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25197" y="4667738"/>
            <a:ext cx="1860253" cy="1046392"/>
          </a:xfrm>
          <a:prstGeom prst="rect">
            <a:avLst/>
          </a:prstGeom>
        </p:spPr>
      </p:pic>
      <p:pic>
        <p:nvPicPr>
          <p:cNvPr id="22" name="Picture 21" descr="Icon&#10;&#10;Description automatically generated">
            <a:extLst>
              <a:ext uri="{FF2B5EF4-FFF2-40B4-BE49-F238E27FC236}">
                <a16:creationId xmlns:a16="http://schemas.microsoft.com/office/drawing/2014/main" id="{07E45019-B414-827D-DFA0-CBE7BDDACB1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06552" y="4700609"/>
            <a:ext cx="1834379" cy="1031838"/>
          </a:xfrm>
          <a:prstGeom prst="rect">
            <a:avLst/>
          </a:prstGeom>
        </p:spPr>
      </p:pic>
      <p:sp>
        <p:nvSpPr>
          <p:cNvPr id="23" name="TextBox 22">
            <a:extLst>
              <a:ext uri="{FF2B5EF4-FFF2-40B4-BE49-F238E27FC236}">
                <a16:creationId xmlns:a16="http://schemas.microsoft.com/office/drawing/2014/main" id="{3BBE125D-6DBD-F0BB-ECE0-86784072F03A}"/>
              </a:ext>
            </a:extLst>
          </p:cNvPr>
          <p:cNvSpPr txBox="1"/>
          <p:nvPr/>
        </p:nvSpPr>
        <p:spPr>
          <a:xfrm>
            <a:off x="1828799" y="5856097"/>
            <a:ext cx="1756651" cy="369332"/>
          </a:xfrm>
          <a:prstGeom prst="rect">
            <a:avLst/>
          </a:prstGeom>
          <a:noFill/>
        </p:spPr>
        <p:txBody>
          <a:bodyPr wrap="square">
            <a:spAutoFit/>
          </a:bodyPr>
          <a:lstStyle/>
          <a:p>
            <a:r>
              <a:rPr lang="en-GB" dirty="0">
                <a:solidFill>
                  <a:srgbClr val="FF5000"/>
                </a:solidFill>
              </a:rPr>
              <a:t>Play Audio Track</a:t>
            </a:r>
          </a:p>
        </p:txBody>
      </p:sp>
      <p:sp>
        <p:nvSpPr>
          <p:cNvPr id="24" name="TextBox 23">
            <a:extLst>
              <a:ext uri="{FF2B5EF4-FFF2-40B4-BE49-F238E27FC236}">
                <a16:creationId xmlns:a16="http://schemas.microsoft.com/office/drawing/2014/main" id="{9B0F219B-0C71-147C-D4CD-C4FA584F9A1F}"/>
              </a:ext>
            </a:extLst>
          </p:cNvPr>
          <p:cNvSpPr txBox="1"/>
          <p:nvPr/>
        </p:nvSpPr>
        <p:spPr>
          <a:xfrm>
            <a:off x="8797636" y="5856097"/>
            <a:ext cx="1756651" cy="369332"/>
          </a:xfrm>
          <a:prstGeom prst="rect">
            <a:avLst/>
          </a:prstGeom>
          <a:noFill/>
        </p:spPr>
        <p:txBody>
          <a:bodyPr wrap="square">
            <a:spAutoFit/>
          </a:bodyPr>
          <a:lstStyle/>
          <a:p>
            <a:r>
              <a:rPr lang="en-GB" dirty="0">
                <a:solidFill>
                  <a:srgbClr val="FF5000"/>
                </a:solidFill>
              </a:rPr>
              <a:t>Play Video</a:t>
            </a:r>
          </a:p>
        </p:txBody>
      </p:sp>
      <p:pic>
        <p:nvPicPr>
          <p:cNvPr id="3" name="Picture 2" descr="Shape, rectangle&#10;&#10;Description automatically generated">
            <a:extLst>
              <a:ext uri="{FF2B5EF4-FFF2-40B4-BE49-F238E27FC236}">
                <a16:creationId xmlns:a16="http://schemas.microsoft.com/office/drawing/2014/main" id="{C3E988D2-1357-6C18-DFCB-8FF8436534C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48516" y="1936698"/>
            <a:ext cx="2630077" cy="1490542"/>
          </a:xfrm>
          <a:prstGeom prst="rect">
            <a:avLst/>
          </a:prstGeom>
        </p:spPr>
      </p:pic>
    </p:spTree>
    <p:extLst>
      <p:ext uri="{BB962C8B-B14F-4D97-AF65-F5344CB8AC3E}">
        <p14:creationId xmlns:p14="http://schemas.microsoft.com/office/powerpoint/2010/main" val="32532584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hape, rectangle&#10;&#10;Description automatically generated">
            <a:extLst>
              <a:ext uri="{FF2B5EF4-FFF2-40B4-BE49-F238E27FC236}">
                <a16:creationId xmlns:a16="http://schemas.microsoft.com/office/drawing/2014/main" id="{9BBE07A7-D12C-2729-2177-FEE9DCB0C8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268199" cy="6943725"/>
          </a:xfrm>
          <a:prstGeom prst="rect">
            <a:avLst/>
          </a:prstGeom>
        </p:spPr>
      </p:pic>
      <p:pic>
        <p:nvPicPr>
          <p:cNvPr id="8" name="Picture 7" descr="Logo&#10;&#10;Description automatically generated">
            <a:extLst>
              <a:ext uri="{FF2B5EF4-FFF2-40B4-BE49-F238E27FC236}">
                <a16:creationId xmlns:a16="http://schemas.microsoft.com/office/drawing/2014/main" id="{576FD8CB-7807-34ED-3298-438480B055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6171" y="1826484"/>
            <a:ext cx="2699657" cy="2699657"/>
          </a:xfrm>
          <a:prstGeom prst="rect">
            <a:avLst/>
          </a:prstGeom>
        </p:spPr>
      </p:pic>
      <p:sp>
        <p:nvSpPr>
          <p:cNvPr id="14" name="TextBox 13">
            <a:extLst>
              <a:ext uri="{FF2B5EF4-FFF2-40B4-BE49-F238E27FC236}">
                <a16:creationId xmlns:a16="http://schemas.microsoft.com/office/drawing/2014/main" id="{14E80A9D-01BA-7198-E6FE-3E2CAFED42A1}"/>
              </a:ext>
            </a:extLst>
          </p:cNvPr>
          <p:cNvSpPr txBox="1"/>
          <p:nvPr/>
        </p:nvSpPr>
        <p:spPr>
          <a:xfrm>
            <a:off x="2995612" y="4828870"/>
            <a:ext cx="6200774" cy="769441"/>
          </a:xfrm>
          <a:prstGeom prst="rect">
            <a:avLst/>
          </a:prstGeom>
          <a:noFill/>
        </p:spPr>
        <p:txBody>
          <a:bodyPr wrap="square">
            <a:spAutoFit/>
          </a:bodyPr>
          <a:lstStyle/>
          <a:p>
            <a:pPr algn="ctr"/>
            <a:r>
              <a:rPr lang="en-GB" sz="4400" b="1" dirty="0">
                <a:solidFill>
                  <a:srgbClr val="28249E"/>
                </a:solidFill>
                <a:effectLst/>
                <a:ea typeface="Times New Roman" panose="02020603050405020304" pitchFamily="18" charset="0"/>
                <a:cs typeface="Arial" panose="020B0604020202020204" pitchFamily="34" charset="0"/>
              </a:rPr>
              <a:t>Lesson 1</a:t>
            </a:r>
          </a:p>
        </p:txBody>
      </p:sp>
      <p:pic>
        <p:nvPicPr>
          <p:cNvPr id="2" name="Picture 1">
            <a:extLst>
              <a:ext uri="{FF2B5EF4-FFF2-40B4-BE49-F238E27FC236}">
                <a16:creationId xmlns:a16="http://schemas.microsoft.com/office/drawing/2014/main" id="{B3DB5457-411A-D99E-85A7-ED4A3852AD6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02634" y="683881"/>
            <a:ext cx="1282212" cy="681709"/>
          </a:xfrm>
          <a:prstGeom prst="rect">
            <a:avLst/>
          </a:prstGeom>
        </p:spPr>
      </p:pic>
    </p:spTree>
    <p:extLst>
      <p:ext uri="{BB962C8B-B14F-4D97-AF65-F5344CB8AC3E}">
        <p14:creationId xmlns:p14="http://schemas.microsoft.com/office/powerpoint/2010/main" val="7697217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hape, rectangle&#10;&#10;Description automatically generated">
            <a:extLst>
              <a:ext uri="{FF2B5EF4-FFF2-40B4-BE49-F238E27FC236}">
                <a16:creationId xmlns:a16="http://schemas.microsoft.com/office/drawing/2014/main" id="{9BBE07A7-D12C-2729-2177-FEE9DCB0C8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268199" cy="6943725"/>
          </a:xfrm>
          <a:prstGeom prst="rect">
            <a:avLst/>
          </a:prstGeom>
        </p:spPr>
      </p:pic>
      <p:sp>
        <p:nvSpPr>
          <p:cNvPr id="13" name="TextBox 12">
            <a:extLst>
              <a:ext uri="{FF2B5EF4-FFF2-40B4-BE49-F238E27FC236}">
                <a16:creationId xmlns:a16="http://schemas.microsoft.com/office/drawing/2014/main" id="{98CA9170-604A-3347-1AFD-45F1B76A9742}"/>
              </a:ext>
            </a:extLst>
          </p:cNvPr>
          <p:cNvSpPr txBox="1"/>
          <p:nvPr/>
        </p:nvSpPr>
        <p:spPr>
          <a:xfrm>
            <a:off x="997894" y="1306837"/>
            <a:ext cx="10272409" cy="2677656"/>
          </a:xfrm>
          <a:prstGeom prst="rect">
            <a:avLst/>
          </a:prstGeom>
          <a:noFill/>
        </p:spPr>
        <p:txBody>
          <a:bodyPr wrap="square">
            <a:spAutoFit/>
          </a:bodyPr>
          <a:lstStyle/>
          <a:p>
            <a:pPr algn="ctr"/>
            <a:r>
              <a:rPr lang="en-GB" sz="3200" b="1" dirty="0">
                <a:solidFill>
                  <a:srgbClr val="28249E"/>
                </a:solidFill>
                <a:effectLst/>
                <a:ea typeface="Times New Roman" panose="02020603050405020304" pitchFamily="18" charset="0"/>
                <a:cs typeface="Arial" panose="020B0604020202020204" pitchFamily="34" charset="0"/>
              </a:rPr>
              <a:t>Learning Objective(s): </a:t>
            </a:r>
          </a:p>
          <a:p>
            <a:pPr algn="ctr"/>
            <a:endParaRPr lang="en-GB" sz="800" b="1" dirty="0">
              <a:solidFill>
                <a:srgbClr val="FF5000"/>
              </a:solidFill>
              <a:effectLst/>
              <a:ea typeface="Times New Roman" panose="02020603050405020304" pitchFamily="18" charset="0"/>
              <a:cs typeface="Arial" panose="020B0604020202020204" pitchFamily="34" charset="0"/>
            </a:endParaRPr>
          </a:p>
          <a:p>
            <a:pPr algn="ctr"/>
            <a:r>
              <a:rPr lang="en-GB" sz="3200" b="1" i="1" dirty="0">
                <a:solidFill>
                  <a:srgbClr val="28249E"/>
                </a:solidFill>
                <a:effectLst/>
                <a:latin typeface="+mj-lt"/>
                <a:ea typeface="Times New Roman" panose="02020603050405020304" pitchFamily="18" charset="0"/>
                <a:cs typeface="Arial" panose="020B0604020202020204" pitchFamily="34" charset="0"/>
              </a:rPr>
              <a:t>All children will understand that pulse is a consistent beat.</a:t>
            </a:r>
          </a:p>
          <a:p>
            <a:pPr algn="ctr"/>
            <a:endParaRPr lang="en-GB" sz="2400" dirty="0">
              <a:ea typeface="Times New Roman" panose="02020603050405020304" pitchFamily="18" charset="0"/>
              <a:cs typeface="Arial" panose="020B0604020202020204" pitchFamily="34" charset="0"/>
            </a:endParaRPr>
          </a:p>
          <a:p>
            <a:pPr algn="ctr"/>
            <a:r>
              <a:rPr lang="en-GB" sz="3200" b="1" dirty="0">
                <a:solidFill>
                  <a:srgbClr val="FFA947"/>
                </a:solidFill>
                <a:effectLst/>
                <a:ea typeface="Times New Roman" panose="02020603050405020304" pitchFamily="18" charset="0"/>
                <a:cs typeface="Arial" panose="020B0604020202020204" pitchFamily="34" charset="0"/>
              </a:rPr>
              <a:t>Listening Focus</a:t>
            </a:r>
            <a:r>
              <a:rPr lang="en-GB" sz="3200" b="1" dirty="0">
                <a:solidFill>
                  <a:srgbClr val="FFA947"/>
                </a:solidFill>
                <a:ea typeface="Times New Roman" panose="02020603050405020304" pitchFamily="18" charset="0"/>
                <a:cs typeface="Arial" panose="020B0604020202020204" pitchFamily="34" charset="0"/>
              </a:rPr>
              <a:t>: </a:t>
            </a:r>
          </a:p>
          <a:p>
            <a:pPr algn="ctr"/>
            <a:endParaRPr lang="en-GB" sz="800" b="1" dirty="0">
              <a:solidFill>
                <a:srgbClr val="FFA947"/>
              </a:solidFill>
              <a:ea typeface="Times New Roman" panose="02020603050405020304" pitchFamily="18" charset="0"/>
              <a:cs typeface="Arial" panose="020B0604020202020204" pitchFamily="34" charset="0"/>
            </a:endParaRPr>
          </a:p>
          <a:p>
            <a:pPr algn="ctr"/>
            <a:r>
              <a:rPr lang="en-GB" sz="3200" b="0" i="1" dirty="0">
                <a:solidFill>
                  <a:srgbClr val="FFA947"/>
                </a:solidFill>
                <a:effectLst/>
                <a:latin typeface="+mj-lt"/>
                <a:ea typeface="Times New Roman" panose="02020603050405020304" pitchFamily="18" charset="0"/>
                <a:cs typeface="Arial" panose="020B0604020202020204" pitchFamily="34" charset="0"/>
              </a:rPr>
              <a:t>Don’t Look Back in Anger by Oasis</a:t>
            </a:r>
          </a:p>
        </p:txBody>
      </p:sp>
      <p:pic>
        <p:nvPicPr>
          <p:cNvPr id="2" name="Picture 1" descr="Logo&#10;&#10;Description automatically generated">
            <a:extLst>
              <a:ext uri="{FF2B5EF4-FFF2-40B4-BE49-F238E27FC236}">
                <a16:creationId xmlns:a16="http://schemas.microsoft.com/office/drawing/2014/main" id="{3B31CF84-05A6-D59B-DD7E-F3CD62528B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6835" y="4433442"/>
            <a:ext cx="1698329" cy="1698329"/>
          </a:xfrm>
          <a:prstGeom prst="rect">
            <a:avLst/>
          </a:prstGeom>
        </p:spPr>
      </p:pic>
      <p:pic>
        <p:nvPicPr>
          <p:cNvPr id="3" name="Picture 2">
            <a:extLst>
              <a:ext uri="{FF2B5EF4-FFF2-40B4-BE49-F238E27FC236}">
                <a16:creationId xmlns:a16="http://schemas.microsoft.com/office/drawing/2014/main" id="{62102037-153C-8E74-1F1E-78ECF5FC123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02634" y="683881"/>
            <a:ext cx="1282212" cy="681709"/>
          </a:xfrm>
          <a:prstGeom prst="rect">
            <a:avLst/>
          </a:prstGeom>
        </p:spPr>
      </p:pic>
    </p:spTree>
    <p:extLst>
      <p:ext uri="{BB962C8B-B14F-4D97-AF65-F5344CB8AC3E}">
        <p14:creationId xmlns:p14="http://schemas.microsoft.com/office/powerpoint/2010/main" val="41601699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application&#10;&#10;Description automatically generated">
            <a:extLst>
              <a:ext uri="{FF2B5EF4-FFF2-40B4-BE49-F238E27FC236}">
                <a16:creationId xmlns:a16="http://schemas.microsoft.com/office/drawing/2014/main" id="{31001471-760A-E345-C538-0919AC8848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76305" cy="6955277"/>
          </a:xfrm>
          <a:prstGeom prst="rect">
            <a:avLst/>
          </a:prstGeom>
        </p:spPr>
      </p:pic>
      <p:sp>
        <p:nvSpPr>
          <p:cNvPr id="3" name="TextBox 2">
            <a:extLst>
              <a:ext uri="{FF2B5EF4-FFF2-40B4-BE49-F238E27FC236}">
                <a16:creationId xmlns:a16="http://schemas.microsoft.com/office/drawing/2014/main" id="{02FC21FC-7F91-7B48-12D5-D8AC61DC190A}"/>
              </a:ext>
            </a:extLst>
          </p:cNvPr>
          <p:cNvSpPr txBox="1"/>
          <p:nvPr/>
        </p:nvSpPr>
        <p:spPr>
          <a:xfrm>
            <a:off x="3649344" y="2370427"/>
            <a:ext cx="7702835" cy="3662541"/>
          </a:xfrm>
          <a:prstGeom prst="rect">
            <a:avLst/>
          </a:prstGeom>
          <a:noFill/>
        </p:spPr>
        <p:txBody>
          <a:bodyPr wrap="square">
            <a:spAutoFit/>
          </a:bodyPr>
          <a:lstStyle/>
          <a:p>
            <a:pPr marR="0" lvl="0" algn="ctr" defTabSz="914400" rtl="0" eaLnBrk="1" fontAlgn="auto" latinLnBrk="0" hangingPunct="1">
              <a:lnSpc>
                <a:spcPct val="100000"/>
              </a:lnSpc>
              <a:spcBef>
                <a:spcPts val="0"/>
              </a:spcBef>
              <a:spcAft>
                <a:spcPts val="0"/>
              </a:spcAft>
              <a:buClrTx/>
              <a:buSzTx/>
              <a:tabLst/>
              <a:defRPr/>
            </a:pPr>
            <a:r>
              <a:rPr kumimoji="0" lang="en-GB" sz="2400" i="0" u="none" strike="noStrike" kern="1200" cap="none" spc="0" normalizeH="0" baseline="0" noProof="0" dirty="0">
                <a:ln>
                  <a:noFill/>
                </a:ln>
                <a:effectLst/>
                <a:uLnTx/>
                <a:uFillTx/>
                <a:latin typeface="Calibri" panose="020F0502020204030204"/>
                <a:ea typeface="Times New Roman" panose="02020603050405020304" pitchFamily="18" charset="0"/>
                <a:cs typeface="Arial" panose="020B0604020202020204" pitchFamily="34" charset="0"/>
              </a:rPr>
              <a:t>This half term, we will be studying pop songs from the 1990s.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dirty="0">
              <a:latin typeface="Calibri" panose="020F0502020204030204"/>
              <a:ea typeface="Times New Roman" panose="02020603050405020304" pitchFamily="18" charset="0"/>
              <a:cs typeface="Arial" panose="020B0604020202020204" pitchFamily="34" charset="0"/>
            </a:endParaRPr>
          </a:p>
          <a:p>
            <a:pPr marR="0" lvl="0" algn="ctr" defTabSz="914400" rtl="0" eaLnBrk="1" fontAlgn="auto" latinLnBrk="0" hangingPunct="1">
              <a:lnSpc>
                <a:spcPct val="100000"/>
              </a:lnSpc>
              <a:spcBef>
                <a:spcPts val="0"/>
              </a:spcBef>
              <a:spcAft>
                <a:spcPts val="0"/>
              </a:spcAft>
              <a:buClrTx/>
              <a:buSzTx/>
              <a:tabLst/>
              <a:defRPr/>
            </a:pPr>
            <a:r>
              <a:rPr lang="en-GB" sz="2400" dirty="0">
                <a:latin typeface="Calibri" panose="020F0502020204030204"/>
                <a:ea typeface="Times New Roman" panose="02020603050405020304" pitchFamily="18" charset="0"/>
                <a:cs typeface="Arial" panose="020B0604020202020204" pitchFamily="34" charset="0"/>
              </a:rPr>
              <a:t>You might have heard these on adverts, supermarket radio stations, smart speaker playlists, as background music for television programmes and more.</a:t>
            </a:r>
          </a:p>
          <a:p>
            <a:pPr marR="0" lvl="0" algn="ctr" defTabSz="914400" rtl="0" eaLnBrk="1" fontAlgn="auto" latinLnBrk="0" hangingPunct="1">
              <a:lnSpc>
                <a:spcPct val="100000"/>
              </a:lnSpc>
              <a:spcBef>
                <a:spcPts val="0"/>
              </a:spcBef>
              <a:spcAft>
                <a:spcPts val="0"/>
              </a:spcAft>
              <a:buClrTx/>
              <a:buSzTx/>
              <a:tabLst/>
              <a:defRPr/>
            </a:pPr>
            <a:endParaRPr kumimoji="0" lang="en-GB" sz="800" i="0" u="none" strike="noStrike" kern="1200" cap="none" spc="0" normalizeH="0" baseline="0" noProof="0" dirty="0">
              <a:ln>
                <a:noFill/>
              </a:ln>
              <a:effectLst/>
              <a:uLnTx/>
              <a:uFillTx/>
              <a:latin typeface="Calibri" panose="020F0502020204030204"/>
              <a:ea typeface="Times New Roman" panose="02020603050405020304" pitchFamily="18" charset="0"/>
              <a:cs typeface="Arial" panose="020B0604020202020204" pitchFamily="34" charset="0"/>
            </a:endParaRPr>
          </a:p>
          <a:p>
            <a:pPr marL="92075" lvl="0" algn="ctr">
              <a:tabLst>
                <a:tab pos="803275" algn="l"/>
              </a:tabLst>
              <a:defRPr/>
            </a:pPr>
            <a:r>
              <a:rPr lang="en-GB" sz="2400" spc="-10" dirty="0">
                <a:cs typeface="Calibri Light"/>
              </a:rPr>
              <a:t>We are going to focus on British bands who were famous during the Britpop era, a time in the mid-1990s when there were lots of extremely successful British pop and rock bands.</a:t>
            </a:r>
          </a:p>
        </p:txBody>
      </p:sp>
      <p:pic>
        <p:nvPicPr>
          <p:cNvPr id="6" name="Picture 5" descr="A picture containing icon&#10;&#10;Description automatically generated">
            <a:extLst>
              <a:ext uri="{FF2B5EF4-FFF2-40B4-BE49-F238E27FC236}">
                <a16:creationId xmlns:a16="http://schemas.microsoft.com/office/drawing/2014/main" id="{0DB2650E-0443-ABDE-973A-F8FBD33DA6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663" y="2146570"/>
            <a:ext cx="3160018" cy="4206690"/>
          </a:xfrm>
          <a:prstGeom prst="rect">
            <a:avLst/>
          </a:prstGeom>
        </p:spPr>
      </p:pic>
      <p:sp>
        <p:nvSpPr>
          <p:cNvPr id="2" name="Rectangle 1">
            <a:extLst>
              <a:ext uri="{FF2B5EF4-FFF2-40B4-BE49-F238E27FC236}">
                <a16:creationId xmlns:a16="http://schemas.microsoft.com/office/drawing/2014/main" id="{5FAC3AF5-E30D-5FEB-6267-D5B3B2CA1925}"/>
              </a:ext>
            </a:extLst>
          </p:cNvPr>
          <p:cNvSpPr/>
          <p:nvPr/>
        </p:nvSpPr>
        <p:spPr>
          <a:xfrm>
            <a:off x="2819145" y="1325966"/>
            <a:ext cx="1514316" cy="10444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87DA1732-9384-DA85-E568-3B204372A71A}"/>
              </a:ext>
            </a:extLst>
          </p:cNvPr>
          <p:cNvSpPr txBox="1"/>
          <p:nvPr/>
        </p:nvSpPr>
        <p:spPr>
          <a:xfrm>
            <a:off x="1847060" y="641130"/>
            <a:ext cx="8582184" cy="163121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5000" b="1" u="sng" dirty="0">
                <a:ln w="22225">
                  <a:solidFill>
                    <a:srgbClr val="ED7D31"/>
                  </a:solidFill>
                  <a:prstDash val="solid"/>
                </a:ln>
                <a:solidFill>
                  <a:srgbClr val="ED7D31">
                    <a:lumMod val="40000"/>
                    <a:lumOff val="60000"/>
                  </a:srgbClr>
                </a:solidFill>
                <a:latin typeface="Calibri" panose="020F0502020204030204"/>
              </a:rPr>
              <a:t>Introducing ‘Britpop and the Sounds of the Nineties’</a:t>
            </a:r>
            <a:endParaRPr kumimoji="0" lang="en-GB" sz="5000" b="1" i="0" u="sng" strike="noStrike" kern="1200" cap="none" spc="0" normalizeH="0" baseline="0" noProof="0" dirty="0">
              <a:ln w="22225">
                <a:solidFill>
                  <a:srgbClr val="ED7D31"/>
                </a:solidFill>
                <a:prstDash val="solid"/>
              </a:ln>
              <a:solidFill>
                <a:srgbClr val="ED7D31">
                  <a:lumMod val="40000"/>
                  <a:lumOff val="60000"/>
                </a:srgbClr>
              </a:solidFill>
              <a:effectLst/>
              <a:uLnTx/>
              <a:uFillTx/>
              <a:latin typeface="Calibri" panose="020F0502020204030204"/>
              <a:ea typeface="+mn-ea"/>
              <a:cs typeface="+mn-cs"/>
            </a:endParaRPr>
          </a:p>
        </p:txBody>
      </p:sp>
      <p:pic>
        <p:nvPicPr>
          <p:cNvPr id="4" name="Picture 3" descr="Logo&#10;&#10;Description automatically generated">
            <a:extLst>
              <a:ext uri="{FF2B5EF4-FFF2-40B4-BE49-F238E27FC236}">
                <a16:creationId xmlns:a16="http://schemas.microsoft.com/office/drawing/2014/main" id="{B474F137-61D6-A5B9-C656-761AE8783B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81982" y="671534"/>
            <a:ext cx="838332" cy="838332"/>
          </a:xfrm>
          <a:prstGeom prst="rect">
            <a:avLst/>
          </a:prstGeom>
        </p:spPr>
      </p:pic>
      <p:pic>
        <p:nvPicPr>
          <p:cNvPr id="9" name="Picture 8">
            <a:extLst>
              <a:ext uri="{FF2B5EF4-FFF2-40B4-BE49-F238E27FC236}">
                <a16:creationId xmlns:a16="http://schemas.microsoft.com/office/drawing/2014/main" id="{53F283B9-3BBD-FB97-99C6-B17AAAF1219D}"/>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10595" y="682340"/>
            <a:ext cx="1282212" cy="681709"/>
          </a:xfrm>
          <a:prstGeom prst="rect">
            <a:avLst/>
          </a:prstGeom>
        </p:spPr>
      </p:pic>
    </p:spTree>
    <p:extLst>
      <p:ext uri="{BB962C8B-B14F-4D97-AF65-F5344CB8AC3E}">
        <p14:creationId xmlns:p14="http://schemas.microsoft.com/office/powerpoint/2010/main" val="1836811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69E1A8F3-6E71-3BE2-13D0-7036B11B22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76305" cy="6955277"/>
          </a:xfrm>
          <a:prstGeom prst="rect">
            <a:avLst/>
          </a:prstGeom>
        </p:spPr>
      </p:pic>
      <p:pic>
        <p:nvPicPr>
          <p:cNvPr id="8" name="Picture 7">
            <a:extLst>
              <a:ext uri="{FF2B5EF4-FFF2-40B4-BE49-F238E27FC236}">
                <a16:creationId xmlns:a16="http://schemas.microsoft.com/office/drawing/2014/main" id="{03276E1C-6488-9985-F1AD-FB952FB92F9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71686" y="647583"/>
            <a:ext cx="1282212" cy="681709"/>
          </a:xfrm>
          <a:prstGeom prst="rect">
            <a:avLst/>
          </a:prstGeom>
        </p:spPr>
      </p:pic>
      <p:pic>
        <p:nvPicPr>
          <p:cNvPr id="12" name="Picture 11" descr="Logo&#10;&#10;Description automatically generated">
            <a:extLst>
              <a:ext uri="{FF2B5EF4-FFF2-40B4-BE49-F238E27FC236}">
                <a16:creationId xmlns:a16="http://schemas.microsoft.com/office/drawing/2014/main" id="{3529DB17-CACA-4DC3-FAF9-E913565D8B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81982" y="671534"/>
            <a:ext cx="838332" cy="838332"/>
          </a:xfrm>
          <a:prstGeom prst="rect">
            <a:avLst/>
          </a:prstGeom>
        </p:spPr>
      </p:pic>
      <p:sp>
        <p:nvSpPr>
          <p:cNvPr id="4" name="TextBox 3">
            <a:extLst>
              <a:ext uri="{FF2B5EF4-FFF2-40B4-BE49-F238E27FC236}">
                <a16:creationId xmlns:a16="http://schemas.microsoft.com/office/drawing/2014/main" id="{5C3A79F8-99C4-6C5C-48F4-0F6AA71BE419}"/>
              </a:ext>
            </a:extLst>
          </p:cNvPr>
          <p:cNvSpPr txBox="1"/>
          <p:nvPr/>
        </p:nvSpPr>
        <p:spPr>
          <a:xfrm>
            <a:off x="671686" y="1481128"/>
            <a:ext cx="3761166" cy="4739759"/>
          </a:xfrm>
          <a:prstGeom prst="rect">
            <a:avLst/>
          </a:prstGeom>
          <a:noFill/>
        </p:spPr>
        <p:txBody>
          <a:bodyPr wrap="square">
            <a:spAutoFit/>
          </a:bodyPr>
          <a:lstStyle/>
          <a:p>
            <a:pPr marL="358775" indent="-358775">
              <a:buFont typeface="Wingdings" pitchFamily="2" charset="2"/>
              <a:buChar char="Ø"/>
            </a:pPr>
            <a:r>
              <a:rPr lang="en-GB" sz="2200" dirty="0">
                <a:ea typeface="Times New Roman" panose="02020603050405020304" pitchFamily="18" charset="0"/>
                <a:cs typeface="Calibri Light" panose="020F0302020204030204" pitchFamily="34" charset="0"/>
              </a:rPr>
              <a:t>Oasis were a British rock band who were most active during the 1990s and 2000s</a:t>
            </a:r>
            <a:r>
              <a:rPr lang="en-GB" sz="2200" dirty="0">
                <a:effectLst/>
                <a:ea typeface="Times New Roman" panose="02020603050405020304" pitchFamily="18" charset="0"/>
              </a:rPr>
              <a:t>.</a:t>
            </a:r>
          </a:p>
          <a:p>
            <a:pPr marL="358775" indent="-358775" algn="l">
              <a:buFont typeface="Wingdings" pitchFamily="2" charset="2"/>
              <a:buChar char="Ø"/>
            </a:pPr>
            <a:endParaRPr lang="en-GB" sz="800" dirty="0">
              <a:effectLst/>
              <a:ea typeface="Times New Roman" panose="02020603050405020304" pitchFamily="18" charset="0"/>
            </a:endParaRPr>
          </a:p>
          <a:p>
            <a:pPr marL="358775" indent="-358775">
              <a:lnSpc>
                <a:spcPct val="100000"/>
              </a:lnSpc>
              <a:spcBef>
                <a:spcPts val="0"/>
              </a:spcBef>
              <a:buFont typeface="Wingdings"/>
              <a:buChar char=""/>
              <a:tabLst>
                <a:tab pos="803275" algn="l"/>
              </a:tabLst>
            </a:pPr>
            <a:r>
              <a:rPr lang="en-GB" sz="2200" spc="-10" dirty="0">
                <a:cs typeface="Calibri Light"/>
              </a:rPr>
              <a:t>The band were fronted by two brothers from Manchester called Noel (left) and Liam (right) Gallagher.</a:t>
            </a:r>
          </a:p>
          <a:p>
            <a:pPr marL="358775" indent="-358775" algn="l">
              <a:buFont typeface="Wingdings" pitchFamily="2" charset="2"/>
              <a:buChar char="Ø"/>
            </a:pPr>
            <a:endParaRPr lang="en-GB" sz="800" dirty="0">
              <a:effectLst/>
              <a:ea typeface="Times New Roman" panose="02020603050405020304" pitchFamily="18" charset="0"/>
            </a:endParaRPr>
          </a:p>
          <a:p>
            <a:pPr marL="358775" indent="-358775">
              <a:lnSpc>
                <a:spcPct val="100000"/>
              </a:lnSpc>
              <a:spcBef>
                <a:spcPts val="0"/>
              </a:spcBef>
              <a:buFont typeface="Wingdings"/>
              <a:buChar char=""/>
              <a:tabLst>
                <a:tab pos="803275" algn="l"/>
              </a:tabLst>
            </a:pPr>
            <a:r>
              <a:rPr lang="en-GB" sz="2200" spc="-10" dirty="0">
                <a:cs typeface="Calibri Light"/>
              </a:rPr>
              <a:t>Famously, the brothers were always arguing and eventually the band split up because of their constant arguments.</a:t>
            </a:r>
            <a:endParaRPr lang="en-GB" sz="2000" dirty="0">
              <a:effectLst/>
              <a:ea typeface="Times New Roman" panose="02020603050405020304" pitchFamily="18" charset="0"/>
            </a:endParaRPr>
          </a:p>
        </p:txBody>
      </p:sp>
      <p:pic>
        <p:nvPicPr>
          <p:cNvPr id="9" name="Picture 8">
            <a:extLst>
              <a:ext uri="{FF2B5EF4-FFF2-40B4-BE49-F238E27FC236}">
                <a16:creationId xmlns:a16="http://schemas.microsoft.com/office/drawing/2014/main" id="{326A9C8B-F28B-A4CA-207B-3644A275F7A3}"/>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586971" y="1852208"/>
            <a:ext cx="6849968" cy="3846519"/>
          </a:xfrm>
          <a:prstGeom prst="rect">
            <a:avLst/>
          </a:prstGeom>
          <a:effectLst>
            <a:outerShdw sx="1000" sy="1000" algn="ctr" rotWithShape="0">
              <a:schemeClr val="bg1"/>
            </a:outerShdw>
          </a:effectLst>
        </p:spPr>
      </p:pic>
      <p:sp>
        <p:nvSpPr>
          <p:cNvPr id="5" name="TextBox 4">
            <a:extLst>
              <a:ext uri="{FF2B5EF4-FFF2-40B4-BE49-F238E27FC236}">
                <a16:creationId xmlns:a16="http://schemas.microsoft.com/office/drawing/2014/main" id="{547A58D5-4688-F3A3-4420-81EFBD7FAF51}"/>
              </a:ext>
            </a:extLst>
          </p:cNvPr>
          <p:cNvSpPr txBox="1"/>
          <p:nvPr/>
        </p:nvSpPr>
        <p:spPr>
          <a:xfrm>
            <a:off x="1847060" y="651536"/>
            <a:ext cx="8582184" cy="92333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5400" b="1" u="sng" dirty="0">
                <a:ln w="22225">
                  <a:solidFill>
                    <a:srgbClr val="ED7D31"/>
                  </a:solidFill>
                  <a:prstDash val="solid"/>
                </a:ln>
                <a:solidFill>
                  <a:srgbClr val="ED7D31">
                    <a:lumMod val="40000"/>
                    <a:lumOff val="60000"/>
                  </a:srgbClr>
                </a:solidFill>
                <a:latin typeface="Calibri" panose="020F0502020204030204"/>
              </a:rPr>
              <a:t>Oasis</a:t>
            </a:r>
            <a:endParaRPr kumimoji="0" lang="en-GB" sz="5400" b="1" i="0" u="sng" strike="noStrike" kern="1200" cap="none" spc="0" normalizeH="0" baseline="0" noProof="0" dirty="0">
              <a:ln w="22225">
                <a:solidFill>
                  <a:srgbClr val="ED7D31"/>
                </a:solidFill>
                <a:prstDash val="solid"/>
              </a:ln>
              <a:solidFill>
                <a:srgbClr val="ED7D31">
                  <a:lumMod val="40000"/>
                  <a:lumOff val="60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4014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fade">
                                      <p:cBhvr>
                                        <p:cTn id="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69E1A8F3-6E71-3BE2-13D0-7036B11B22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76305" cy="6955277"/>
          </a:xfrm>
          <a:prstGeom prst="rect">
            <a:avLst/>
          </a:prstGeom>
        </p:spPr>
      </p:pic>
      <p:pic>
        <p:nvPicPr>
          <p:cNvPr id="8" name="Picture 7">
            <a:extLst>
              <a:ext uri="{FF2B5EF4-FFF2-40B4-BE49-F238E27FC236}">
                <a16:creationId xmlns:a16="http://schemas.microsoft.com/office/drawing/2014/main" id="{03276E1C-6488-9985-F1AD-FB952FB92F9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71686" y="647583"/>
            <a:ext cx="1282212" cy="681709"/>
          </a:xfrm>
          <a:prstGeom prst="rect">
            <a:avLst/>
          </a:prstGeom>
        </p:spPr>
      </p:pic>
      <p:pic>
        <p:nvPicPr>
          <p:cNvPr id="12" name="Picture 11" descr="Logo&#10;&#10;Description automatically generated">
            <a:extLst>
              <a:ext uri="{FF2B5EF4-FFF2-40B4-BE49-F238E27FC236}">
                <a16:creationId xmlns:a16="http://schemas.microsoft.com/office/drawing/2014/main" id="{3529DB17-CACA-4DC3-FAF9-E913565D8B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81982" y="671534"/>
            <a:ext cx="838332" cy="838332"/>
          </a:xfrm>
          <a:prstGeom prst="rect">
            <a:avLst/>
          </a:prstGeom>
        </p:spPr>
      </p:pic>
      <p:sp>
        <p:nvSpPr>
          <p:cNvPr id="4" name="TextBox 3">
            <a:extLst>
              <a:ext uri="{FF2B5EF4-FFF2-40B4-BE49-F238E27FC236}">
                <a16:creationId xmlns:a16="http://schemas.microsoft.com/office/drawing/2014/main" id="{5C3A79F8-99C4-6C5C-48F4-0F6AA71BE419}"/>
              </a:ext>
            </a:extLst>
          </p:cNvPr>
          <p:cNvSpPr txBox="1"/>
          <p:nvPr/>
        </p:nvSpPr>
        <p:spPr>
          <a:xfrm>
            <a:off x="5874026" y="1667399"/>
            <a:ext cx="5582730" cy="1415772"/>
          </a:xfrm>
          <a:prstGeom prst="rect">
            <a:avLst/>
          </a:prstGeom>
          <a:noFill/>
        </p:spPr>
        <p:txBody>
          <a:bodyPr wrap="square">
            <a:spAutoFit/>
          </a:bodyPr>
          <a:lstStyle/>
          <a:p>
            <a:pPr marL="358775" indent="-358775">
              <a:buFont typeface="Wingdings" panose="05000000000000000000" pitchFamily="2" charset="2"/>
              <a:buChar char="Ø"/>
            </a:pPr>
            <a:r>
              <a:rPr lang="en-GB" sz="2200" dirty="0">
                <a:ea typeface="Times New Roman" panose="02020603050405020304" pitchFamily="18" charset="0"/>
                <a:cs typeface="Calibri Light" panose="020F0302020204030204" pitchFamily="34" charset="0"/>
              </a:rPr>
              <a:t>Their most famous album was released in 1995 which shot to number 1 in the charts and stayed in the top three for over a year.</a:t>
            </a:r>
            <a:endParaRPr lang="en-GB" sz="2200" spc="-10" dirty="0">
              <a:cs typeface="Calibri Light"/>
            </a:endParaRPr>
          </a:p>
          <a:p>
            <a:pPr marL="358775" indent="-358775" algn="l"/>
            <a:endParaRPr lang="en-GB" sz="2000" dirty="0">
              <a:effectLst/>
              <a:ea typeface="Times New Roman" panose="02020603050405020304" pitchFamily="18" charset="0"/>
            </a:endParaRPr>
          </a:p>
        </p:txBody>
      </p:sp>
      <p:pic>
        <p:nvPicPr>
          <p:cNvPr id="1026" name="Picture 2" descr="Oasis at Newcastle Riverside in 1994: New documentary will feature infamous  gig - Chronicle Live">
            <a:extLst>
              <a:ext uri="{FF2B5EF4-FFF2-40B4-BE49-F238E27FC236}">
                <a16:creationId xmlns:a16="http://schemas.microsoft.com/office/drawing/2014/main" id="{05F0832C-B8D9-B339-BCDE-88110752E16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6201" r="5962"/>
          <a:stretch/>
        </p:blipFill>
        <p:spPr bwMode="auto">
          <a:xfrm>
            <a:off x="831472" y="1907900"/>
            <a:ext cx="4950063" cy="3747826"/>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1028" name="Picture 4" descr="Battle Of Britpop - Blur Vs Oasis Country House V Roll With It August 1995">
            <a:extLst>
              <a:ext uri="{FF2B5EF4-FFF2-40B4-BE49-F238E27FC236}">
                <a16:creationId xmlns:a16="http://schemas.microsoft.com/office/drawing/2014/main" id="{284D9E29-28A8-EE2F-69B7-7CABDC7C62E0}"/>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8228" b="10469"/>
          <a:stretch/>
        </p:blipFill>
        <p:spPr bwMode="auto">
          <a:xfrm>
            <a:off x="9059170" y="3240704"/>
            <a:ext cx="2341114" cy="241502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0598044-4B8E-B6AB-2985-DE1409234637}"/>
              </a:ext>
            </a:extLst>
          </p:cNvPr>
          <p:cNvSpPr txBox="1"/>
          <p:nvPr/>
        </p:nvSpPr>
        <p:spPr>
          <a:xfrm>
            <a:off x="5874026" y="2809987"/>
            <a:ext cx="3128673" cy="3139321"/>
          </a:xfrm>
          <a:prstGeom prst="rect">
            <a:avLst/>
          </a:prstGeom>
          <a:noFill/>
        </p:spPr>
        <p:txBody>
          <a:bodyPr wrap="square">
            <a:spAutoFit/>
          </a:bodyPr>
          <a:lstStyle/>
          <a:p>
            <a:pPr marL="358775" indent="-358775">
              <a:buFont typeface="Wingdings" pitchFamily="2" charset="2"/>
              <a:buChar char="Ø"/>
            </a:pPr>
            <a:r>
              <a:rPr lang="en-GB" sz="2200" dirty="0">
                <a:ea typeface="Times New Roman" panose="02020603050405020304" pitchFamily="18" charset="0"/>
                <a:cs typeface="Calibri Light" panose="020F0302020204030204" pitchFamily="34" charset="0"/>
              </a:rPr>
              <a:t>During this time Oasis were at war with another British rock band called Blur who also released a popular album in 1995 and this led to the newspapers calling it the Battle of Britpop.</a:t>
            </a:r>
            <a:endParaRPr lang="en-GB" sz="2200" dirty="0">
              <a:effectLst/>
              <a:ea typeface="Times New Roman" panose="02020603050405020304" pitchFamily="18" charset="0"/>
            </a:endParaRPr>
          </a:p>
        </p:txBody>
      </p:sp>
      <p:sp>
        <p:nvSpPr>
          <p:cNvPr id="7" name="TextBox 6">
            <a:extLst>
              <a:ext uri="{FF2B5EF4-FFF2-40B4-BE49-F238E27FC236}">
                <a16:creationId xmlns:a16="http://schemas.microsoft.com/office/drawing/2014/main" id="{7FAAF5B5-FF63-F420-AF3C-DD08CC564568}"/>
              </a:ext>
            </a:extLst>
          </p:cNvPr>
          <p:cNvSpPr txBox="1"/>
          <p:nvPr/>
        </p:nvSpPr>
        <p:spPr>
          <a:xfrm>
            <a:off x="1847060" y="651536"/>
            <a:ext cx="8582184" cy="92333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5400" b="1" u="sng" dirty="0">
                <a:ln w="22225">
                  <a:solidFill>
                    <a:srgbClr val="ED7D31"/>
                  </a:solidFill>
                  <a:prstDash val="solid"/>
                </a:ln>
                <a:solidFill>
                  <a:srgbClr val="ED7D31">
                    <a:lumMod val="40000"/>
                    <a:lumOff val="60000"/>
                  </a:srgbClr>
                </a:solidFill>
                <a:latin typeface="Calibri" panose="020F0502020204030204"/>
              </a:rPr>
              <a:t>Oasis</a:t>
            </a:r>
            <a:endParaRPr kumimoji="0" lang="en-GB" sz="5400" b="1" i="0" u="sng" strike="noStrike" kern="1200" cap="none" spc="0" normalizeH="0" baseline="0" noProof="0" dirty="0">
              <a:ln w="22225">
                <a:solidFill>
                  <a:srgbClr val="ED7D31"/>
                </a:solidFill>
                <a:prstDash val="solid"/>
              </a:ln>
              <a:solidFill>
                <a:srgbClr val="ED7D31">
                  <a:lumMod val="40000"/>
                  <a:lumOff val="60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2118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1028"/>
                                        </p:tgtEl>
                                        <p:attrNameLst>
                                          <p:attrName>style.visibility</p:attrName>
                                        </p:attrNameLst>
                                      </p:cBhvr>
                                      <p:to>
                                        <p:strVal val="visible"/>
                                      </p:to>
                                    </p:set>
                                    <p:animEffect transition="in" filter="randombar(horizontal)">
                                      <p:cBhvr>
                                        <p:cTn id="10"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69E1A8F3-6E71-3BE2-13D0-7036B11B22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76305" cy="6955277"/>
          </a:xfrm>
          <a:prstGeom prst="rect">
            <a:avLst/>
          </a:prstGeom>
        </p:spPr>
      </p:pic>
      <p:sp>
        <p:nvSpPr>
          <p:cNvPr id="4" name="TextBox 3">
            <a:extLst>
              <a:ext uri="{FF2B5EF4-FFF2-40B4-BE49-F238E27FC236}">
                <a16:creationId xmlns:a16="http://schemas.microsoft.com/office/drawing/2014/main" id="{5C3A79F8-99C4-6C5C-48F4-0F6AA71BE419}"/>
              </a:ext>
            </a:extLst>
          </p:cNvPr>
          <p:cNvSpPr txBox="1"/>
          <p:nvPr/>
        </p:nvSpPr>
        <p:spPr>
          <a:xfrm>
            <a:off x="5359900" y="1693213"/>
            <a:ext cx="6103487" cy="4524315"/>
          </a:xfrm>
          <a:prstGeom prst="rect">
            <a:avLst/>
          </a:prstGeom>
          <a:noFill/>
        </p:spPr>
        <p:txBody>
          <a:bodyPr wrap="square">
            <a:spAutoFit/>
          </a:bodyPr>
          <a:lstStyle/>
          <a:p>
            <a:pPr marL="358775" indent="-358775">
              <a:buFont typeface="Wingdings" pitchFamily="2" charset="2"/>
              <a:buChar char="Ø"/>
            </a:pPr>
            <a:r>
              <a:rPr lang="en-GB" sz="2200" dirty="0">
                <a:ea typeface="Times New Roman" panose="02020603050405020304" pitchFamily="18" charset="0"/>
                <a:cs typeface="Calibri Light" panose="020F0302020204030204" pitchFamily="34" charset="0"/>
              </a:rPr>
              <a:t>‘Don’t Look Back in Anger’ is perhaps Oasis’ most famous hit and sold 2,400,000 copies upon its initial release in 1996.</a:t>
            </a:r>
          </a:p>
          <a:p>
            <a:pPr marL="358775" indent="-358775" algn="l">
              <a:buFont typeface="Wingdings" pitchFamily="2" charset="2"/>
              <a:buChar char="Ø"/>
            </a:pPr>
            <a:endParaRPr lang="en-GB" sz="800" dirty="0">
              <a:effectLst/>
              <a:ea typeface="Times New Roman" panose="02020603050405020304" pitchFamily="18" charset="0"/>
            </a:endParaRPr>
          </a:p>
          <a:p>
            <a:pPr marL="358775" indent="-358775">
              <a:lnSpc>
                <a:spcPct val="100000"/>
              </a:lnSpc>
              <a:spcBef>
                <a:spcPts val="0"/>
              </a:spcBef>
              <a:buFont typeface="Wingdings"/>
              <a:buChar char=""/>
              <a:tabLst>
                <a:tab pos="803275" algn="l"/>
              </a:tabLst>
            </a:pPr>
            <a:r>
              <a:rPr lang="en-GB" sz="2200" spc="-10" dirty="0">
                <a:cs typeface="Calibri Light"/>
              </a:rPr>
              <a:t>It was unusual for an Oasis song as it was sung by their lead electric guitarist, Noel Gallagher, instead of their usual singer, his brother Liam Gallagher. </a:t>
            </a:r>
          </a:p>
          <a:p>
            <a:pPr marL="358775" indent="-358775">
              <a:lnSpc>
                <a:spcPct val="100000"/>
              </a:lnSpc>
              <a:spcBef>
                <a:spcPts val="0"/>
              </a:spcBef>
              <a:buFont typeface="Wingdings"/>
              <a:buChar char=""/>
              <a:tabLst>
                <a:tab pos="803275" algn="l"/>
              </a:tabLst>
            </a:pPr>
            <a:endParaRPr lang="en-GB" sz="800" spc="-10" dirty="0">
              <a:cs typeface="Calibri Light"/>
            </a:endParaRPr>
          </a:p>
          <a:p>
            <a:pPr marL="358775" indent="-358775">
              <a:lnSpc>
                <a:spcPct val="100000"/>
              </a:lnSpc>
              <a:spcBef>
                <a:spcPts val="0"/>
              </a:spcBef>
              <a:buFont typeface="Wingdings"/>
              <a:buChar char=""/>
              <a:tabLst>
                <a:tab pos="803275" algn="l"/>
              </a:tabLst>
            </a:pPr>
            <a:r>
              <a:rPr lang="en-GB" sz="2200" spc="-10" dirty="0">
                <a:cs typeface="Calibri Light"/>
              </a:rPr>
              <a:t>Noel Gallagher not only played electric guitar, but he also wrote the vast majority of Oasis songs. </a:t>
            </a:r>
          </a:p>
          <a:p>
            <a:pPr marL="358775" indent="-358775">
              <a:lnSpc>
                <a:spcPct val="100000"/>
              </a:lnSpc>
              <a:spcBef>
                <a:spcPts val="0"/>
              </a:spcBef>
              <a:buFont typeface="Wingdings"/>
              <a:buChar char=""/>
              <a:tabLst>
                <a:tab pos="803275" algn="l"/>
              </a:tabLst>
            </a:pPr>
            <a:endParaRPr lang="en-GB" sz="800" spc="-10" dirty="0">
              <a:cs typeface="Calibri Light"/>
            </a:endParaRPr>
          </a:p>
          <a:p>
            <a:pPr marL="358775" indent="-358775">
              <a:lnSpc>
                <a:spcPct val="100000"/>
              </a:lnSpc>
              <a:spcBef>
                <a:spcPts val="0"/>
              </a:spcBef>
              <a:buFont typeface="Wingdings"/>
              <a:buChar char=""/>
              <a:tabLst>
                <a:tab pos="803275" algn="l"/>
              </a:tabLst>
            </a:pPr>
            <a:r>
              <a:rPr lang="en-GB" sz="2200" dirty="0">
                <a:effectLst/>
                <a:ea typeface="Times New Roman" panose="02020603050405020304" pitchFamily="18" charset="0"/>
              </a:rPr>
              <a:t>He is widely recognised as one of the greatest songwriters of the 1990s and also one of the best guitarists to come out of this period as well.</a:t>
            </a:r>
          </a:p>
        </p:txBody>
      </p:sp>
      <p:sp>
        <p:nvSpPr>
          <p:cNvPr id="3" name="TextBox 2">
            <a:extLst>
              <a:ext uri="{FF2B5EF4-FFF2-40B4-BE49-F238E27FC236}">
                <a16:creationId xmlns:a16="http://schemas.microsoft.com/office/drawing/2014/main" id="{FB015860-7A03-C462-53B2-D3BEECBE6E93}"/>
              </a:ext>
            </a:extLst>
          </p:cNvPr>
          <p:cNvSpPr txBox="1"/>
          <p:nvPr/>
        </p:nvSpPr>
        <p:spPr>
          <a:xfrm>
            <a:off x="1893334" y="678210"/>
            <a:ext cx="8489636" cy="92333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5400" b="1" u="sng" dirty="0">
                <a:ln w="22225">
                  <a:solidFill>
                    <a:srgbClr val="ED7D31"/>
                  </a:solidFill>
                  <a:prstDash val="solid"/>
                </a:ln>
                <a:solidFill>
                  <a:srgbClr val="ED7D31">
                    <a:lumMod val="40000"/>
                    <a:lumOff val="60000"/>
                  </a:srgbClr>
                </a:solidFill>
                <a:latin typeface="Calibri" panose="020F0502020204030204"/>
              </a:rPr>
              <a:t>‘Don’t Look Back in Anger’</a:t>
            </a:r>
          </a:p>
        </p:txBody>
      </p:sp>
      <p:pic>
        <p:nvPicPr>
          <p:cNvPr id="2050" name="Picture 2" descr="Noel Gallagher review – a Glastonbury singalong for the ages | Noel  Gallagher | The Guardian">
            <a:extLst>
              <a:ext uri="{FF2B5EF4-FFF2-40B4-BE49-F238E27FC236}">
                <a16:creationId xmlns:a16="http://schemas.microsoft.com/office/drawing/2014/main" id="{85553FF3-6D95-CB6F-1B2A-1FC3A45AF7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247" y="1678745"/>
            <a:ext cx="4473308" cy="4473308"/>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5" name="Picture 4" descr="Logo&#10;&#10;Description automatically generated">
            <a:extLst>
              <a:ext uri="{FF2B5EF4-FFF2-40B4-BE49-F238E27FC236}">
                <a16:creationId xmlns:a16="http://schemas.microsoft.com/office/drawing/2014/main" id="{9FDEDD92-8047-4323-3B1D-8E6C3CC25F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81982" y="671534"/>
            <a:ext cx="838332" cy="838332"/>
          </a:xfrm>
          <a:prstGeom prst="rect">
            <a:avLst/>
          </a:prstGeom>
        </p:spPr>
      </p:pic>
      <p:pic>
        <p:nvPicPr>
          <p:cNvPr id="6" name="Picture 5">
            <a:extLst>
              <a:ext uri="{FF2B5EF4-FFF2-40B4-BE49-F238E27FC236}">
                <a16:creationId xmlns:a16="http://schemas.microsoft.com/office/drawing/2014/main" id="{F5384109-B05F-D686-856C-584E116B119B}"/>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10595" y="682340"/>
            <a:ext cx="1282212" cy="681709"/>
          </a:xfrm>
          <a:prstGeom prst="rect">
            <a:avLst/>
          </a:prstGeom>
        </p:spPr>
      </p:pic>
    </p:spTree>
    <p:extLst>
      <p:ext uri="{BB962C8B-B14F-4D97-AF65-F5344CB8AC3E}">
        <p14:creationId xmlns:p14="http://schemas.microsoft.com/office/powerpoint/2010/main" val="1878245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fade">
                                      <p:cBhvr>
                                        <p:cTn id="12" dur="500"/>
                                        <p:tgtEl>
                                          <p:spTgt spid="4">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animEffect transition="in" filter="fade">
                                      <p:cBhvr>
                                        <p:cTn id="15"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hape&#10;&#10;Description automatically generated">
            <a:extLst>
              <a:ext uri="{FF2B5EF4-FFF2-40B4-BE49-F238E27FC236}">
                <a16:creationId xmlns:a16="http://schemas.microsoft.com/office/drawing/2014/main" id="{79E1A20E-35C3-9C30-3D06-2196E8B7A9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7" y="-11575"/>
            <a:ext cx="12187066" cy="6858000"/>
          </a:xfrm>
          <a:prstGeom prst="rect">
            <a:avLst/>
          </a:prstGeom>
        </p:spPr>
      </p:pic>
      <p:sp>
        <p:nvSpPr>
          <p:cNvPr id="4" name="Rectangle: Rounded Corners 3">
            <a:extLst>
              <a:ext uri="{FF2B5EF4-FFF2-40B4-BE49-F238E27FC236}">
                <a16:creationId xmlns:a16="http://schemas.microsoft.com/office/drawing/2014/main" id="{7C88CE67-C81C-C80D-74A7-709F81EB42EC}"/>
              </a:ext>
            </a:extLst>
          </p:cNvPr>
          <p:cNvSpPr/>
          <p:nvPr/>
        </p:nvSpPr>
        <p:spPr>
          <a:xfrm>
            <a:off x="2129743" y="149063"/>
            <a:ext cx="8055980" cy="1587140"/>
          </a:xfrm>
          <a:prstGeom prst="roundRect">
            <a:avLst/>
          </a:prstGeom>
          <a:solidFill>
            <a:schemeClr val="bg1"/>
          </a:solidFill>
          <a:ln w="76200">
            <a:solidFill>
              <a:srgbClr val="F8CB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EE159151-542C-2C59-1DEB-DFC26655CC4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3339" y="196965"/>
            <a:ext cx="1572191" cy="835881"/>
          </a:xfrm>
          <a:prstGeom prst="rect">
            <a:avLst/>
          </a:prstGeom>
        </p:spPr>
      </p:pic>
      <p:pic>
        <p:nvPicPr>
          <p:cNvPr id="9" name="Picture 8" descr="Logo&#10;&#10;Description automatically generated">
            <a:extLst>
              <a:ext uri="{FF2B5EF4-FFF2-40B4-BE49-F238E27FC236}">
                <a16:creationId xmlns:a16="http://schemas.microsoft.com/office/drawing/2014/main" id="{2F06D9B9-E588-66B6-0BCB-A93C416A0D2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69106" y="5538329"/>
            <a:ext cx="1175292" cy="1175292"/>
          </a:xfrm>
          <a:prstGeom prst="rect">
            <a:avLst/>
          </a:prstGeom>
        </p:spPr>
      </p:pic>
      <p:sp>
        <p:nvSpPr>
          <p:cNvPr id="7" name="TextBox 6">
            <a:extLst>
              <a:ext uri="{FF2B5EF4-FFF2-40B4-BE49-F238E27FC236}">
                <a16:creationId xmlns:a16="http://schemas.microsoft.com/office/drawing/2014/main" id="{3BEFE9EE-F887-0649-5199-5625FC0337A2}"/>
              </a:ext>
            </a:extLst>
          </p:cNvPr>
          <p:cNvSpPr txBox="1"/>
          <p:nvPr/>
        </p:nvSpPr>
        <p:spPr>
          <a:xfrm>
            <a:off x="2129743" y="195363"/>
            <a:ext cx="8055980" cy="15696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strike="noStrike" kern="1200" cap="none" spc="0" normalizeH="0" baseline="0" noProof="0" dirty="0">
                <a:ln w="22225">
                  <a:solidFill>
                    <a:srgbClr val="ED7D31"/>
                  </a:solidFill>
                  <a:prstDash val="solid"/>
                </a:ln>
                <a:solidFill>
                  <a:srgbClr val="ED7D31">
                    <a:lumMod val="40000"/>
                    <a:lumOff val="60000"/>
                  </a:srgbClr>
                </a:solidFill>
                <a:effectLst/>
                <a:uLnTx/>
                <a:uFillTx/>
                <a:latin typeface="Calibri" panose="020F0502020204030204"/>
                <a:ea typeface="+mn-ea"/>
                <a:cs typeface="+mn-cs"/>
              </a:rPr>
              <a:t>‘Don’t Look Back in Anger’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strike="noStrike" kern="1200" cap="none" spc="0" normalizeH="0" baseline="0" noProof="0" dirty="0">
                <a:ln w="22225">
                  <a:solidFill>
                    <a:srgbClr val="ED7D31"/>
                  </a:solidFill>
                  <a:prstDash val="solid"/>
                </a:ln>
                <a:solidFill>
                  <a:srgbClr val="ED7D31">
                    <a:lumMod val="40000"/>
                    <a:lumOff val="60000"/>
                  </a:srgbClr>
                </a:solidFill>
                <a:effectLst/>
                <a:uLnTx/>
                <a:uFillTx/>
                <a:latin typeface="Calibri" panose="020F0502020204030204"/>
                <a:ea typeface="+mn-ea"/>
                <a:cs typeface="+mn-cs"/>
              </a:rPr>
              <a:t> by Oasis</a:t>
            </a:r>
          </a:p>
        </p:txBody>
      </p:sp>
      <p:pic>
        <p:nvPicPr>
          <p:cNvPr id="3" name="Online Media 2" title="Oasis - Don't Look Back In Anger">
            <a:hlinkClick r:id="" action="ppaction://media"/>
            <a:extLst>
              <a:ext uri="{FF2B5EF4-FFF2-40B4-BE49-F238E27FC236}">
                <a16:creationId xmlns:a16="http://schemas.microsoft.com/office/drawing/2014/main" id="{E4A46158-1F50-E7FE-9197-5E52ECC15C8A}"/>
              </a:ext>
            </a:extLst>
          </p:cNvPr>
          <p:cNvPicPr>
            <a:picLocks noRot="1" noChangeAspect="1"/>
          </p:cNvPicPr>
          <p:nvPr>
            <a:videoFile r:link="rId1"/>
          </p:nvPr>
        </p:nvPicPr>
        <p:blipFill>
          <a:blip r:embed="rId6"/>
          <a:stretch>
            <a:fillRect/>
          </a:stretch>
        </p:blipFill>
        <p:spPr>
          <a:xfrm>
            <a:off x="1797050" y="1865050"/>
            <a:ext cx="8597900" cy="4843887"/>
          </a:xfrm>
          <a:prstGeom prst="rect">
            <a:avLst/>
          </a:prstGeom>
        </p:spPr>
      </p:pic>
    </p:spTree>
    <p:extLst>
      <p:ext uri="{BB962C8B-B14F-4D97-AF65-F5344CB8AC3E}">
        <p14:creationId xmlns:p14="http://schemas.microsoft.com/office/powerpoint/2010/main" val="73971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TotalTime>
  <Words>731</Words>
  <Application>Microsoft Office PowerPoint</Application>
  <PresentationFormat>Widescreen</PresentationFormat>
  <Paragraphs>97</Paragraphs>
  <Slides>18</Slides>
  <Notes>0</Notes>
  <HiddenSlides>0</HiddenSlides>
  <MMClips>6</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Times New Roman</vt:lpstr>
      <vt:lpstr>Wingdings</vt:lpstr>
      <vt:lpstr>Office Theme</vt:lpstr>
      <vt:lpstr>PowerPoint Presentation</vt:lpstr>
      <vt:lpstr>  For all of our plans in this unit, we have three areas of teaching: a focus activity, the main content and a plenary. These areas can be identified by a different border colour to the background.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Hammonds</dc:creator>
  <cp:lastModifiedBy>Lee Lane</cp:lastModifiedBy>
  <cp:revision>51</cp:revision>
  <dcterms:created xsi:type="dcterms:W3CDTF">2022-08-03T10:57:26Z</dcterms:created>
  <dcterms:modified xsi:type="dcterms:W3CDTF">2026-04-03T15:27:24Z</dcterms:modified>
</cp:coreProperties>
</file>